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260" r:id="rId2"/>
    <p:sldId id="263" r:id="rId3"/>
    <p:sldId id="539" r:id="rId4"/>
    <p:sldId id="264" r:id="rId5"/>
    <p:sldId id="551" r:id="rId6"/>
    <p:sldId id="532" r:id="rId7"/>
    <p:sldId id="534" r:id="rId8"/>
    <p:sldId id="536" r:id="rId9"/>
    <p:sldId id="537" r:id="rId10"/>
    <p:sldId id="554" r:id="rId11"/>
    <p:sldId id="538" r:id="rId12"/>
    <p:sldId id="555" r:id="rId13"/>
    <p:sldId id="267" r:id="rId14"/>
    <p:sldId id="508" r:id="rId15"/>
    <p:sldId id="510" r:id="rId16"/>
    <p:sldId id="511" r:id="rId17"/>
    <p:sldId id="548" r:id="rId18"/>
    <p:sldId id="512" r:id="rId19"/>
    <p:sldId id="524" r:id="rId20"/>
    <p:sldId id="550" r:id="rId21"/>
    <p:sldId id="513" r:id="rId22"/>
    <p:sldId id="514" r:id="rId23"/>
    <p:sldId id="515" r:id="rId24"/>
    <p:sldId id="516" r:id="rId25"/>
    <p:sldId id="553" r:id="rId26"/>
    <p:sldId id="517" r:id="rId27"/>
    <p:sldId id="528" r:id="rId28"/>
    <p:sldId id="549" r:id="rId29"/>
    <p:sldId id="504" r:id="rId30"/>
    <p:sldId id="552" r:id="rId31"/>
    <p:sldId id="268" r:id="rId32"/>
    <p:sldId id="530" r:id="rId33"/>
    <p:sldId id="520" r:id="rId34"/>
    <p:sldId id="529" r:id="rId35"/>
    <p:sldId id="277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rore Anbergen" initials="AA" lastIdx="0" clrIdx="0">
    <p:extLst>
      <p:ext uri="{19B8F6BF-5375-455C-9EA6-DF929625EA0E}">
        <p15:presenceInfo xmlns:p15="http://schemas.microsoft.com/office/powerpoint/2012/main" userId="S-1-5-21-800653666-3164692649-2640060754-221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3938E"/>
    <a:srgbClr val="4D4D4D"/>
    <a:srgbClr val="FFABAB"/>
    <a:srgbClr val="692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6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\\srv-dc01\Ascencio\Finance\PRESENTATIONS\2018\2018.12.13%20-%20ANALYSTES%20FINANCIERS%20(RESULTATS%20ANNUELS)\Tableaux%20-%2013.12.2018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file:///\\srv-dc01\Ascencio\Finance\PRESENTATIONS\2018\2018.06.13%20-%20DEGROOF%20PETERCAM%20-%20SEMESTRIAL%20RESULTS\Tableaux%20-%2013.06.20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236301231576822"/>
          <c:y val="0.26215297619524253"/>
          <c:w val="0.41924288310115082"/>
          <c:h val="0.65227941737734363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A9F-4269-BBDA-CCE6FE1474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A9F-4269-BBDA-CCE6FE1474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A9F-4269-BBDA-CCE6FE1474C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A9F-4269-BBDA-CCE6FE1474C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A9F-4269-BBDA-CCE6FE1474CC}"/>
              </c:ext>
            </c:extLst>
          </c:dPt>
          <c:dLbls>
            <c:dLbl>
              <c:idx val="0"/>
              <c:layout>
                <c:manualLayout>
                  <c:x val="-3.1365310995085167E-2"/>
                  <c:y val="0.13570937534506156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A9F-4269-BBDA-CCE6FE1474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'Répartition en FV'!$D$129:$D$133</c:f>
              <c:strCache>
                <c:ptCount val="5"/>
                <c:pt idx="0">
                  <c:v>Retail park</c:v>
                </c:pt>
                <c:pt idx="1">
                  <c:v>Stand alone - alimentaire</c:v>
                </c:pt>
                <c:pt idx="2">
                  <c:v>Grand Frais</c:v>
                </c:pt>
                <c:pt idx="3">
                  <c:v>Cluster</c:v>
                </c:pt>
                <c:pt idx="4">
                  <c:v>Stand alone - autres</c:v>
                </c:pt>
              </c:strCache>
            </c:strRef>
          </c:cat>
          <c:val>
            <c:numRef>
              <c:f>'Répartition en FV'!$F$129:$F$133</c:f>
              <c:numCache>
                <c:formatCode>0.0%</c:formatCode>
                <c:ptCount val="5"/>
                <c:pt idx="0">
                  <c:v>0.57220172977249417</c:v>
                </c:pt>
                <c:pt idx="1">
                  <c:v>0.15010019121808071</c:v>
                </c:pt>
                <c:pt idx="2">
                  <c:v>0.11465217680783045</c:v>
                </c:pt>
                <c:pt idx="3">
                  <c:v>0.10919862283306833</c:v>
                </c:pt>
                <c:pt idx="4">
                  <c:v>5.3847279368526318E-2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A9F-4269-BBDA-CCE6FE1474CC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C-3A9F-4269-BBDA-CCE6FE1474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E-3A9F-4269-BBDA-CCE6FE1474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0-3A9F-4269-BBDA-CCE6FE1474C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2-3A9F-4269-BBDA-CCE6FE1474C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4-3A9F-4269-BBDA-CCE6FE1474CC}"/>
              </c:ext>
            </c:extLst>
          </c:dPt>
          <c:cat>
            <c:strRef>
              <c:f>'Répartition en FV'!$D$129:$D$133</c:f>
              <c:strCache>
                <c:ptCount val="5"/>
                <c:pt idx="0">
                  <c:v>Retail park</c:v>
                </c:pt>
                <c:pt idx="1">
                  <c:v>Stand alone - alimentaire</c:v>
                </c:pt>
                <c:pt idx="2">
                  <c:v>Grand Frais</c:v>
                </c:pt>
                <c:pt idx="3">
                  <c:v>Cluster</c:v>
                </c:pt>
                <c:pt idx="4">
                  <c:v>Stand alone - autres</c:v>
                </c:pt>
              </c:strCache>
            </c:strRef>
          </c:cat>
          <c:val>
            <c:numRef>
              <c:f>'Répartition en FV'!$M$23</c:f>
              <c:numCache>
                <c:formatCode>0.00%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15-3A9F-4269-BBDA-CCE6FE1474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</c:legendEntry>
      <c:layout>
        <c:manualLayout>
          <c:xMode val="edge"/>
          <c:yMode val="edge"/>
          <c:x val="0.63216858469614379"/>
          <c:y val="0.28681780890823949"/>
          <c:w val="0.34958470805254971"/>
          <c:h val="0.511482839450725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 w="9525" cap="flat" cmpd="sng" algn="ctr">
      <a:solidFill>
        <a:schemeClr val="bg1"/>
      </a:solidFill>
      <a:round/>
    </a:ln>
    <a:effectLst/>
  </c:spPr>
  <c:txPr>
    <a:bodyPr/>
    <a:lstStyle/>
    <a:p>
      <a:pPr>
        <a:defRPr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E73-4B9E-829C-B3EB0D8153D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E73-4B9E-829C-B3EB0D8153D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E73-4B9E-829C-B3EB0D8153D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E73-4B9E-829C-B3EB0D8153D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E73-4B9E-829C-B3EB0D8153D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E73-4B9E-829C-B3EB0D8153D7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E73-4B9E-829C-B3EB0D8153D7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E73-4B9E-829C-B3EB0D8153D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'Répartition loyers par secteur'!$B$3:$B$10</c:f>
              <c:strCache>
                <c:ptCount val="8"/>
                <c:pt idx="0">
                  <c:v>Food</c:v>
                </c:pt>
                <c:pt idx="1">
                  <c:v>Fashion</c:v>
                </c:pt>
                <c:pt idx="2">
                  <c:v>DIY</c:v>
                </c:pt>
                <c:pt idx="3">
                  <c:v>Sports &amp; Leisure</c:v>
                </c:pt>
                <c:pt idx="4">
                  <c:v>Electrical Appliances</c:v>
                </c:pt>
                <c:pt idx="5">
                  <c:v>Home Deco -Furniture</c:v>
                </c:pt>
                <c:pt idx="6">
                  <c:v>Horeca</c:v>
                </c:pt>
                <c:pt idx="7">
                  <c:v>Other</c:v>
                </c:pt>
              </c:strCache>
            </c:strRef>
          </c:cat>
          <c:val>
            <c:numRef>
              <c:f>'Répartition loyers par secteur'!$C$3:$C$10</c:f>
              <c:numCache>
                <c:formatCode>0%</c:formatCode>
                <c:ptCount val="8"/>
                <c:pt idx="0">
                  <c:v>0.33879108365146965</c:v>
                </c:pt>
                <c:pt idx="1">
                  <c:v>0.13404222427122739</c:v>
                </c:pt>
                <c:pt idx="2">
                  <c:v>9.5240138090132737E-2</c:v>
                </c:pt>
                <c:pt idx="3">
                  <c:v>0.11725805612815543</c:v>
                </c:pt>
                <c:pt idx="4">
                  <c:v>7.7542046075889395E-2</c:v>
                </c:pt>
                <c:pt idx="5">
                  <c:v>8.4341270002872296E-2</c:v>
                </c:pt>
                <c:pt idx="6">
                  <c:v>2.6135767995825704E-2</c:v>
                </c:pt>
                <c:pt idx="7">
                  <c:v>0.12664941378442718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0E73-4B9E-829C-B3EB0D8153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8801463530650903"/>
          <c:y val="3.7610161534686215E-2"/>
          <c:w val="0.78501664840438634"/>
          <c:h val="0.7832349081364828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'Echéance crédits'!$B$8:$B$14</c:f>
              <c:strCache>
                <c:ptCount val="7"/>
                <c:pt idx="0">
                  <c:v>2018/2019</c:v>
                </c:pt>
                <c:pt idx="1">
                  <c:v>2019/2020</c:v>
                </c:pt>
                <c:pt idx="2">
                  <c:v>2020/2021</c:v>
                </c:pt>
                <c:pt idx="3">
                  <c:v>2021/2022</c:v>
                </c:pt>
                <c:pt idx="4">
                  <c:v>2022/2023</c:v>
                </c:pt>
                <c:pt idx="5">
                  <c:v>2023/2024</c:v>
                </c:pt>
                <c:pt idx="6">
                  <c:v>2024/2025</c:v>
                </c:pt>
              </c:strCache>
            </c:strRef>
          </c:cat>
          <c:val>
            <c:numRef>
              <c:f>'Echéance crédits'!$B$4:$B$8</c:f>
              <c:numCache>
                <c:formatCode>General</c:formatCode>
                <c:ptCount val="5"/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DE-44DB-82E3-1EFE91C4CDD3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'Echéance crédits'!$B$8:$B$14</c:f>
              <c:strCache>
                <c:ptCount val="7"/>
                <c:pt idx="0">
                  <c:v>2018/2019</c:v>
                </c:pt>
                <c:pt idx="1">
                  <c:v>2019/2020</c:v>
                </c:pt>
                <c:pt idx="2">
                  <c:v>2020/2021</c:v>
                </c:pt>
                <c:pt idx="3">
                  <c:v>2021/2022</c:v>
                </c:pt>
                <c:pt idx="4">
                  <c:v>2022/2023</c:v>
                </c:pt>
                <c:pt idx="5">
                  <c:v>2023/2024</c:v>
                </c:pt>
                <c:pt idx="6">
                  <c:v>2024/2025</c:v>
                </c:pt>
              </c:strCache>
            </c:strRef>
          </c:cat>
          <c:val>
            <c:numRef>
              <c:f>'Echéance crédits'!$C$8:$C$14</c:f>
              <c:numCache>
                <c:formatCode>#,##0</c:formatCode>
                <c:ptCount val="7"/>
                <c:pt idx="0">
                  <c:v>90000000</c:v>
                </c:pt>
                <c:pt idx="1">
                  <c:v>30000000</c:v>
                </c:pt>
                <c:pt idx="2">
                  <c:v>0</c:v>
                </c:pt>
                <c:pt idx="3">
                  <c:v>32000000</c:v>
                </c:pt>
                <c:pt idx="4">
                  <c:v>63500000</c:v>
                </c:pt>
                <c:pt idx="5">
                  <c:v>25000000</c:v>
                </c:pt>
                <c:pt idx="6">
                  <c:v>50000000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DE-44DB-82E3-1EFE91C4CD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1840640"/>
        <c:axId val="151842176"/>
      </c:barChart>
      <c:catAx>
        <c:axId val="15184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1842176"/>
        <c:crosses val="autoZero"/>
        <c:auto val="1"/>
        <c:lblAlgn val="ctr"/>
        <c:lblOffset val="100"/>
        <c:noMultiLvlLbl val="0"/>
      </c:catAx>
      <c:valAx>
        <c:axId val="151842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€&quot;\ 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1840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Dividende!$B$1</c:f>
              <c:strCache>
                <c:ptCount val="1"/>
                <c:pt idx="0">
                  <c:v>Gross dividend per share</c:v>
                </c:pt>
              </c:strCache>
            </c:strRef>
          </c:tx>
          <c:marker>
            <c:symbol val="none"/>
          </c:marker>
          <c:cat>
            <c:numRef>
              <c:f>Dividende!$A$6:$A$13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Dividende!$B$6:$B$13</c:f>
              <c:numCache>
                <c:formatCode>_-* #,##0.00\ [$€-40C]_-;\-* #,##0.00\ [$€-40C]_-;_-* "-"??\ [$€-40C]_-;_-@_-</c:formatCode>
                <c:ptCount val="8"/>
                <c:pt idx="0">
                  <c:v>2.72</c:v>
                </c:pt>
                <c:pt idx="1">
                  <c:v>2.72</c:v>
                </c:pt>
                <c:pt idx="2">
                  <c:v>3</c:v>
                </c:pt>
                <c:pt idx="3">
                  <c:v>3</c:v>
                </c:pt>
                <c:pt idx="4">
                  <c:v>3.05</c:v>
                </c:pt>
                <c:pt idx="5">
                  <c:v>3.2</c:v>
                </c:pt>
                <c:pt idx="6">
                  <c:v>3.3</c:v>
                </c:pt>
                <c:pt idx="7">
                  <c:v>3.4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5EA-40D9-A388-277DA7E6292C}"/>
            </c:ext>
          </c:extLst>
        </c:ser>
        <c:ser>
          <c:idx val="1"/>
          <c:order val="1"/>
          <c:tx>
            <c:strRef>
              <c:f>Dividende!$C$1</c:f>
              <c:strCache>
                <c:ptCount val="1"/>
                <c:pt idx="0">
                  <c:v>EPRA Result</c:v>
                </c:pt>
              </c:strCache>
            </c:strRef>
          </c:tx>
          <c:marker>
            <c:symbol val="none"/>
          </c:marker>
          <c:cat>
            <c:numRef>
              <c:f>Dividende!$A$6:$A$13</c:f>
              <c:numCache>
                <c:formatCode>General</c:formatCode>
                <c:ptCount val="8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</c:numCache>
            </c:numRef>
          </c:cat>
          <c:val>
            <c:numRef>
              <c:f>Dividende!$C$6:$C$13</c:f>
              <c:numCache>
                <c:formatCode>_-* #,##0.00\ [$€-40C]_-;\-* #,##0.00\ [$€-40C]_-;_-* "-"??\ [$€-40C]_-;_-@_-</c:formatCode>
                <c:ptCount val="8"/>
                <c:pt idx="0">
                  <c:v>2.86</c:v>
                </c:pt>
                <c:pt idx="1">
                  <c:v>3.35</c:v>
                </c:pt>
                <c:pt idx="2">
                  <c:v>3.7</c:v>
                </c:pt>
                <c:pt idx="3">
                  <c:v>3.75</c:v>
                </c:pt>
                <c:pt idx="4">
                  <c:v>3.71</c:v>
                </c:pt>
                <c:pt idx="5">
                  <c:v>3.93</c:v>
                </c:pt>
                <c:pt idx="6">
                  <c:v>4.04</c:v>
                </c:pt>
                <c:pt idx="7">
                  <c:v>4.05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5EA-40D9-A388-277DA7E629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51673088"/>
        <c:axId val="151674880"/>
      </c:lineChart>
      <c:catAx>
        <c:axId val="15167308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4D4D4D"/>
                </a:solidFill>
              </a:defRPr>
            </a:pPr>
            <a:endParaRPr lang="fr-FR"/>
          </a:p>
        </c:txPr>
        <c:crossAx val="151674880"/>
        <c:crosses val="autoZero"/>
        <c:auto val="1"/>
        <c:lblAlgn val="ctr"/>
        <c:lblOffset val="100"/>
        <c:noMultiLvlLbl val="0"/>
      </c:catAx>
      <c:valAx>
        <c:axId val="151674880"/>
        <c:scaling>
          <c:orientation val="minMax"/>
          <c:max val="4.5"/>
          <c:min val="2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_-* #,##0.00\ [$€-40C]_-;\-* #,##0.00\ [$€-40C]_-;_-* &quot;-&quot;??\ [$€-40C]_-;_-@_-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4D4D4D"/>
                </a:solidFill>
              </a:defRPr>
            </a:pPr>
            <a:endParaRPr lang="fr-FR"/>
          </a:p>
        </c:txPr>
        <c:crossAx val="151673088"/>
        <c:crosses val="autoZero"/>
        <c:crossBetween val="between"/>
        <c:majorUnit val="0.5"/>
      </c:valAx>
    </c:plotArea>
    <c:legend>
      <c:legendPos val="b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2C4-436B-B547-7A7B48E0BC7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2C4-436B-B547-7A7B48E0BC7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2C4-436B-B547-7A7B48E0BC7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'Breakdown portfolio'!$C$14:$C$16</c:f>
              <c:strCache>
                <c:ptCount val="3"/>
                <c:pt idx="0">
                  <c:v> BELGIUM</c:v>
                </c:pt>
                <c:pt idx="1">
                  <c:v> FRANCE</c:v>
                </c:pt>
                <c:pt idx="2">
                  <c:v> SPAIN</c:v>
                </c:pt>
              </c:strCache>
            </c:strRef>
          </c:cat>
          <c:val>
            <c:numRef>
              <c:f>'Breakdown portfolio'!$D$14:$D$16</c:f>
              <c:numCache>
                <c:formatCode>0.0%</c:formatCode>
                <c:ptCount val="3"/>
                <c:pt idx="0">
                  <c:v>0.61699180891349537</c:v>
                </c:pt>
                <c:pt idx="1">
                  <c:v>0.33277032094551079</c:v>
                </c:pt>
                <c:pt idx="2">
                  <c:v>5.0237870140993852E-2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2C4-436B-B547-7A7B48E0B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E19F23-E755-4D22-BA8E-97AC9937615B}" type="doc">
      <dgm:prSet loTypeId="urn:microsoft.com/office/officeart/2005/8/layout/hList6" loCatId="list" qsTypeId="urn:microsoft.com/office/officeart/2005/8/quickstyle/simple3" qsCatId="simple" csTypeId="urn:microsoft.com/office/officeart/2005/8/colors/colorful1" csCatId="colorful" phldr="1"/>
      <dgm:spPr/>
    </dgm:pt>
    <dgm:pt modelId="{97C25D5E-E6F2-4C39-BC54-D94D3684DC28}">
      <dgm:prSet phldrT="[Texte]"/>
      <dgm:spPr>
        <a:solidFill>
          <a:srgbClr val="C00000"/>
        </a:solidFill>
      </dgm:spPr>
      <dgm:t>
        <a:bodyPr/>
        <a:lstStyle/>
        <a:p>
          <a:r>
            <a:rPr lang="fr-BE" b="1" dirty="0">
              <a:solidFill>
                <a:schemeClr val="bg1"/>
              </a:solidFill>
            </a:rPr>
            <a:t>Occupancy rate </a:t>
          </a:r>
          <a:r>
            <a:rPr lang="fr-BE" b="0" dirty="0">
              <a:solidFill>
                <a:schemeClr val="bg1"/>
              </a:solidFill>
            </a:rPr>
            <a:t>: 97,3% </a:t>
          </a:r>
          <a:endParaRPr lang="fr-BE" dirty="0">
            <a:solidFill>
              <a:schemeClr val="bg1"/>
            </a:solidFill>
          </a:endParaRPr>
        </a:p>
      </dgm:t>
    </dgm:pt>
    <dgm:pt modelId="{8731CFCC-6E7F-47CA-A18A-3AF75313F53E}" type="parTrans" cxnId="{8CF9F4CC-B455-41D5-B4A9-8683AC9A89C6}">
      <dgm:prSet/>
      <dgm:spPr/>
      <dgm:t>
        <a:bodyPr/>
        <a:lstStyle/>
        <a:p>
          <a:endParaRPr lang="fr-BE"/>
        </a:p>
      </dgm:t>
    </dgm:pt>
    <dgm:pt modelId="{7834403A-BA4A-4C6D-B7D4-81CDF2ADC79F}" type="sibTrans" cxnId="{8CF9F4CC-B455-41D5-B4A9-8683AC9A89C6}">
      <dgm:prSet/>
      <dgm:spPr/>
      <dgm:t>
        <a:bodyPr/>
        <a:lstStyle/>
        <a:p>
          <a:endParaRPr lang="fr-BE" dirty="0"/>
        </a:p>
      </dgm:t>
    </dgm:pt>
    <dgm:pt modelId="{4C0FA846-728B-4D81-B74C-5D9D6FD62A9B}">
      <dgm:prSet phldrT="[Texte]"/>
      <dgm:spPr>
        <a:solidFill>
          <a:srgbClr val="C00000"/>
        </a:solidFill>
      </dgm:spPr>
      <dgm:t>
        <a:bodyPr/>
        <a:lstStyle/>
        <a:p>
          <a:pPr>
            <a:lnSpc>
              <a:spcPct val="90000"/>
            </a:lnSpc>
          </a:pPr>
          <a:r>
            <a:rPr lang="fr-BE" b="1" dirty="0">
              <a:solidFill>
                <a:schemeClr val="bg1"/>
              </a:solidFill>
            </a:rPr>
            <a:t>Affordable Average Rent </a:t>
          </a:r>
          <a:r>
            <a:rPr lang="fr-BE" b="0" dirty="0">
              <a:solidFill>
                <a:srgbClr val="C00000"/>
              </a:solidFill>
            </a:rPr>
            <a:t>: </a:t>
          </a:r>
        </a:p>
        <a:p>
          <a:pPr>
            <a:lnSpc>
              <a:spcPct val="100000"/>
            </a:lnSpc>
          </a:pPr>
          <a:r>
            <a:rPr lang="fr-BE" b="0" dirty="0">
              <a:solidFill>
                <a:schemeClr val="bg1"/>
              </a:solidFill>
            </a:rPr>
            <a:t>Belgium :            92 EUR/m</a:t>
          </a:r>
          <a:r>
            <a:rPr lang="en-GB" altLang="fr-FR" b="0" dirty="0">
              <a:solidFill>
                <a:schemeClr val="bg1"/>
              </a:solidFill>
            </a:rPr>
            <a:t>²</a:t>
          </a:r>
        </a:p>
        <a:p>
          <a:pPr>
            <a:lnSpc>
              <a:spcPct val="90000"/>
            </a:lnSpc>
          </a:pPr>
          <a:r>
            <a:rPr lang="en-GB" b="0" dirty="0">
              <a:solidFill>
                <a:schemeClr val="bg1"/>
              </a:solidFill>
            </a:rPr>
            <a:t>France :         123 </a:t>
          </a:r>
          <a:r>
            <a:rPr lang="fr-BE" b="0" dirty="0">
              <a:solidFill>
                <a:schemeClr val="bg1"/>
              </a:solidFill>
            </a:rPr>
            <a:t>EUR/m</a:t>
          </a:r>
          <a:r>
            <a:rPr lang="en-GB" altLang="fr-FR" b="0" dirty="0">
              <a:solidFill>
                <a:schemeClr val="bg1"/>
              </a:solidFill>
            </a:rPr>
            <a:t>²</a:t>
          </a:r>
        </a:p>
        <a:p>
          <a:pPr>
            <a:lnSpc>
              <a:spcPct val="90000"/>
            </a:lnSpc>
          </a:pPr>
          <a:r>
            <a:rPr lang="fr-BE" b="0" dirty="0">
              <a:solidFill>
                <a:schemeClr val="bg1"/>
              </a:solidFill>
            </a:rPr>
            <a:t>Spain :          161 EUR/m</a:t>
          </a:r>
          <a:r>
            <a:rPr lang="en-GB" altLang="fr-FR" b="0" dirty="0">
              <a:solidFill>
                <a:srgbClr val="C00000"/>
              </a:solidFill>
            </a:rPr>
            <a:t>²</a:t>
          </a:r>
          <a:endParaRPr lang="fr-BE" dirty="0">
            <a:solidFill>
              <a:srgbClr val="C00000"/>
            </a:solidFill>
          </a:endParaRPr>
        </a:p>
      </dgm:t>
    </dgm:pt>
    <dgm:pt modelId="{095CA595-4F52-4DCD-9AE4-98EBB0734BB7}" type="parTrans" cxnId="{193E655E-A0D2-455E-97BB-3AC2A3839E91}">
      <dgm:prSet/>
      <dgm:spPr/>
      <dgm:t>
        <a:bodyPr/>
        <a:lstStyle/>
        <a:p>
          <a:endParaRPr lang="fr-BE"/>
        </a:p>
      </dgm:t>
    </dgm:pt>
    <dgm:pt modelId="{7B7220C9-2AC2-48DB-8CF7-610075561D72}" type="sibTrans" cxnId="{193E655E-A0D2-455E-97BB-3AC2A3839E91}">
      <dgm:prSet/>
      <dgm:spPr/>
      <dgm:t>
        <a:bodyPr/>
        <a:lstStyle/>
        <a:p>
          <a:endParaRPr lang="fr-BE"/>
        </a:p>
      </dgm:t>
    </dgm:pt>
    <dgm:pt modelId="{CC3B670B-3705-4665-90A3-261EB95E1389}">
      <dgm:prSet phldrT="[Texte]" custT="1"/>
      <dgm:spPr>
        <a:solidFill>
          <a:srgbClr val="C00000"/>
        </a:solidFill>
      </dgm:spPr>
      <dgm:t>
        <a:bodyPr/>
        <a:lstStyle/>
        <a:p>
          <a:r>
            <a:rPr lang="fr-BE" sz="1600" b="1" dirty="0">
              <a:solidFill>
                <a:schemeClr val="bg1"/>
              </a:solidFill>
            </a:rPr>
            <a:t>Low unpaid rents </a:t>
          </a:r>
          <a:r>
            <a:rPr lang="fr-BE" sz="1600" b="0" dirty="0">
              <a:solidFill>
                <a:schemeClr val="bg1"/>
              </a:solidFill>
            </a:rPr>
            <a:t>: 0,25 %</a:t>
          </a:r>
        </a:p>
        <a:p>
          <a:r>
            <a:rPr lang="fr-BE" sz="1400" b="0" dirty="0">
              <a:solidFill>
                <a:schemeClr val="bg1"/>
              </a:solidFill>
            </a:rPr>
            <a:t>(last 5 FY average)</a:t>
          </a:r>
          <a:endParaRPr lang="fr-BE" sz="1400" dirty="0">
            <a:solidFill>
              <a:schemeClr val="bg1"/>
            </a:solidFill>
          </a:endParaRPr>
        </a:p>
      </dgm:t>
    </dgm:pt>
    <dgm:pt modelId="{9A29065E-A91E-4E84-984D-D44608C1055C}" type="parTrans" cxnId="{610B0F80-7958-42FE-9230-8076243F3603}">
      <dgm:prSet/>
      <dgm:spPr/>
      <dgm:t>
        <a:bodyPr/>
        <a:lstStyle/>
        <a:p>
          <a:endParaRPr lang="fr-BE"/>
        </a:p>
      </dgm:t>
    </dgm:pt>
    <dgm:pt modelId="{6FDCC759-7849-47F4-8043-121EB8845DB7}" type="sibTrans" cxnId="{610B0F80-7958-42FE-9230-8076243F3603}">
      <dgm:prSet/>
      <dgm:spPr/>
      <dgm:t>
        <a:bodyPr/>
        <a:lstStyle/>
        <a:p>
          <a:endParaRPr lang="fr-BE"/>
        </a:p>
      </dgm:t>
    </dgm:pt>
    <dgm:pt modelId="{D38A50C7-B077-4FE9-AB6A-5FBE9D9AD925}" type="pres">
      <dgm:prSet presAssocID="{37E19F23-E755-4D22-BA8E-97AC9937615B}" presName="Name0" presStyleCnt="0">
        <dgm:presLayoutVars>
          <dgm:dir/>
          <dgm:resizeHandles val="exact"/>
        </dgm:presLayoutVars>
      </dgm:prSet>
      <dgm:spPr/>
    </dgm:pt>
    <dgm:pt modelId="{66D6C49D-D81A-49F3-B5FC-2255E1EC66AD}" type="pres">
      <dgm:prSet presAssocID="{97C25D5E-E6F2-4C39-BC54-D94D3684DC28}" presName="node" presStyleLbl="node1" presStyleIdx="0" presStyleCnt="3">
        <dgm:presLayoutVars>
          <dgm:bulletEnabled val="1"/>
        </dgm:presLayoutVars>
      </dgm:prSet>
      <dgm:spPr/>
    </dgm:pt>
    <dgm:pt modelId="{2B810A6E-7F41-4350-A28D-E131FC1AFF75}" type="pres">
      <dgm:prSet presAssocID="{7834403A-BA4A-4C6D-B7D4-81CDF2ADC79F}" presName="sibTrans" presStyleCnt="0"/>
      <dgm:spPr/>
    </dgm:pt>
    <dgm:pt modelId="{8D51DFB5-5DEB-48ED-810E-063A33097920}" type="pres">
      <dgm:prSet presAssocID="{4C0FA846-728B-4D81-B74C-5D9D6FD62A9B}" presName="node" presStyleLbl="node1" presStyleIdx="1" presStyleCnt="3">
        <dgm:presLayoutVars>
          <dgm:bulletEnabled val="1"/>
        </dgm:presLayoutVars>
      </dgm:prSet>
      <dgm:spPr/>
    </dgm:pt>
    <dgm:pt modelId="{53A0D71C-4646-4810-9CFF-9FC7153CD071}" type="pres">
      <dgm:prSet presAssocID="{7B7220C9-2AC2-48DB-8CF7-610075561D72}" presName="sibTrans" presStyleCnt="0"/>
      <dgm:spPr/>
    </dgm:pt>
    <dgm:pt modelId="{AD1F963E-D960-488E-8BA2-9FC6B98EAFBA}" type="pres">
      <dgm:prSet presAssocID="{CC3B670B-3705-4665-90A3-261EB95E1389}" presName="node" presStyleLbl="node1" presStyleIdx="2" presStyleCnt="3" custLinFactNeighborX="-35244" custLinFactNeighborY="-362">
        <dgm:presLayoutVars>
          <dgm:bulletEnabled val="1"/>
        </dgm:presLayoutVars>
      </dgm:prSet>
      <dgm:spPr/>
    </dgm:pt>
  </dgm:ptLst>
  <dgm:cxnLst>
    <dgm:cxn modelId="{46EF4E29-F7B7-402F-BEAF-C05D213BAC3B}" type="presOf" srcId="{4C0FA846-728B-4D81-B74C-5D9D6FD62A9B}" destId="{8D51DFB5-5DEB-48ED-810E-063A33097920}" srcOrd="0" destOrd="0" presId="urn:microsoft.com/office/officeart/2005/8/layout/hList6"/>
    <dgm:cxn modelId="{FB98C733-2764-4466-8F6D-C0FF179A190F}" type="presOf" srcId="{CC3B670B-3705-4665-90A3-261EB95E1389}" destId="{AD1F963E-D960-488E-8BA2-9FC6B98EAFBA}" srcOrd="0" destOrd="0" presId="urn:microsoft.com/office/officeart/2005/8/layout/hList6"/>
    <dgm:cxn modelId="{193E655E-A0D2-455E-97BB-3AC2A3839E91}" srcId="{37E19F23-E755-4D22-BA8E-97AC9937615B}" destId="{4C0FA846-728B-4D81-B74C-5D9D6FD62A9B}" srcOrd="1" destOrd="0" parTransId="{095CA595-4F52-4DCD-9AE4-98EBB0734BB7}" sibTransId="{7B7220C9-2AC2-48DB-8CF7-610075561D72}"/>
    <dgm:cxn modelId="{2AFB9D59-592C-4E65-A405-F301CA722613}" type="presOf" srcId="{97C25D5E-E6F2-4C39-BC54-D94D3684DC28}" destId="{66D6C49D-D81A-49F3-B5FC-2255E1EC66AD}" srcOrd="0" destOrd="0" presId="urn:microsoft.com/office/officeart/2005/8/layout/hList6"/>
    <dgm:cxn modelId="{610B0F80-7958-42FE-9230-8076243F3603}" srcId="{37E19F23-E755-4D22-BA8E-97AC9937615B}" destId="{CC3B670B-3705-4665-90A3-261EB95E1389}" srcOrd="2" destOrd="0" parTransId="{9A29065E-A91E-4E84-984D-D44608C1055C}" sibTransId="{6FDCC759-7849-47F4-8043-121EB8845DB7}"/>
    <dgm:cxn modelId="{8CF9F4CC-B455-41D5-B4A9-8683AC9A89C6}" srcId="{37E19F23-E755-4D22-BA8E-97AC9937615B}" destId="{97C25D5E-E6F2-4C39-BC54-D94D3684DC28}" srcOrd="0" destOrd="0" parTransId="{8731CFCC-6E7F-47CA-A18A-3AF75313F53E}" sibTransId="{7834403A-BA4A-4C6D-B7D4-81CDF2ADC79F}"/>
    <dgm:cxn modelId="{DEDBA8E9-173C-4552-A98A-FAD1BAECECD8}" type="presOf" srcId="{37E19F23-E755-4D22-BA8E-97AC9937615B}" destId="{D38A50C7-B077-4FE9-AB6A-5FBE9D9AD925}" srcOrd="0" destOrd="0" presId="urn:microsoft.com/office/officeart/2005/8/layout/hList6"/>
    <dgm:cxn modelId="{53898C64-268A-463F-A3FB-2DF24F1C299B}" type="presParOf" srcId="{D38A50C7-B077-4FE9-AB6A-5FBE9D9AD925}" destId="{66D6C49D-D81A-49F3-B5FC-2255E1EC66AD}" srcOrd="0" destOrd="0" presId="urn:microsoft.com/office/officeart/2005/8/layout/hList6"/>
    <dgm:cxn modelId="{0DC4E71B-F0A3-483A-9E94-518DA359397B}" type="presParOf" srcId="{D38A50C7-B077-4FE9-AB6A-5FBE9D9AD925}" destId="{2B810A6E-7F41-4350-A28D-E131FC1AFF75}" srcOrd="1" destOrd="0" presId="urn:microsoft.com/office/officeart/2005/8/layout/hList6"/>
    <dgm:cxn modelId="{C3B286E5-1596-430A-9B22-1633504D0BD6}" type="presParOf" srcId="{D38A50C7-B077-4FE9-AB6A-5FBE9D9AD925}" destId="{8D51DFB5-5DEB-48ED-810E-063A33097920}" srcOrd="2" destOrd="0" presId="urn:microsoft.com/office/officeart/2005/8/layout/hList6"/>
    <dgm:cxn modelId="{17534A3C-8FAC-45E5-936C-AAC6E58C19E6}" type="presParOf" srcId="{D38A50C7-B077-4FE9-AB6A-5FBE9D9AD925}" destId="{53A0D71C-4646-4810-9CFF-9FC7153CD071}" srcOrd="3" destOrd="0" presId="urn:microsoft.com/office/officeart/2005/8/layout/hList6"/>
    <dgm:cxn modelId="{C651FE24-442E-4887-AD10-45E40E0A8E3D}" type="presParOf" srcId="{D38A50C7-B077-4FE9-AB6A-5FBE9D9AD925}" destId="{AD1F963E-D960-488E-8BA2-9FC6B98EAFBA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E49AA0-9A0E-471C-8398-63DF181F9D2E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3AD3E32-B711-4052-A023-24D9EF38A20B}">
      <dgm:prSet phldrT="[Texte]" custT="1"/>
      <dgm:spPr>
        <a:xfrm>
          <a:off x="131045" y="13353"/>
          <a:ext cx="1553376" cy="621352"/>
        </a:xfrm>
        <a:prstGeom prst="roundRect">
          <a:avLst>
            <a:gd name="adj" fmla="val 10000"/>
          </a:avLst>
        </a:prstGeom>
        <a:solidFill>
          <a:srgbClr val="B8E08C"/>
        </a:solidFill>
        <a:ln w="25400" cap="flat" cmpd="sng" algn="ctr">
          <a:solidFill>
            <a:srgbClr val="B8E08C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FR" sz="1600" dirty="0">
              <a:solidFill>
                <a:srgbClr val="FFFFFF"/>
              </a:solidFill>
              <a:latin typeface="Trebuchet MS"/>
              <a:ea typeface="+mn-ea"/>
              <a:cs typeface="+mn-cs"/>
            </a:rPr>
            <a:t>GRAND FRAIS    11,8%</a:t>
          </a:r>
        </a:p>
      </dgm:t>
    </dgm:pt>
    <dgm:pt modelId="{A88B4B88-8715-40C2-9C80-10A0AFE95DDD}" type="parTrans" cxnId="{A2808C15-627C-48F1-AFC2-CA7D5EB2E764}">
      <dgm:prSet/>
      <dgm:spPr/>
      <dgm:t>
        <a:bodyPr/>
        <a:lstStyle/>
        <a:p>
          <a:endParaRPr lang="fr-FR"/>
        </a:p>
      </dgm:t>
    </dgm:pt>
    <dgm:pt modelId="{B0489D41-E6C2-4F44-98F3-62D8EC63A77D}" type="sibTrans" cxnId="{A2808C15-627C-48F1-AFC2-CA7D5EB2E764}">
      <dgm:prSet/>
      <dgm:spPr/>
      <dgm:t>
        <a:bodyPr/>
        <a:lstStyle/>
        <a:p>
          <a:endParaRPr lang="fr-FR"/>
        </a:p>
      </dgm:t>
    </dgm:pt>
    <dgm:pt modelId="{4A0B63D9-5C3A-4720-849D-721A990EA9AB}">
      <dgm:prSet phldrT="[Texte]" custT="1"/>
      <dgm:spPr>
        <a:xfrm>
          <a:off x="425552" y="861823"/>
          <a:ext cx="1541600" cy="954002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8E08C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FR" sz="1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18 stores        (out of 213) </a:t>
          </a:r>
        </a:p>
      </dgm:t>
    </dgm:pt>
    <dgm:pt modelId="{B56FAA00-37D8-4545-9860-158F7AF2E820}" type="parTrans" cxnId="{4DF5B467-299F-43A4-B15A-2AA03EA8F79C}">
      <dgm:prSet/>
      <dgm:spPr>
        <a:xfrm>
          <a:off x="286382" y="634706"/>
          <a:ext cx="139169" cy="7041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4118"/>
              </a:lnTo>
              <a:lnTo>
                <a:pt x="139169" y="704118"/>
              </a:lnTo>
            </a:path>
          </a:pathLst>
        </a:custGeom>
        <a:noFill/>
        <a:ln w="25400" cap="flat" cmpd="sng" algn="ctr">
          <a:solidFill>
            <a:srgbClr val="B8E08C"/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A2767FEE-FB11-4DB9-AD43-AA9EE2CCDD3F}" type="sibTrans" cxnId="{4DF5B467-299F-43A4-B15A-2AA03EA8F79C}">
      <dgm:prSet/>
      <dgm:spPr/>
      <dgm:t>
        <a:bodyPr/>
        <a:lstStyle/>
        <a:p>
          <a:endParaRPr lang="fr-FR"/>
        </a:p>
      </dgm:t>
    </dgm:pt>
    <dgm:pt modelId="{BC6C9B03-2931-4217-AA5C-6B3B9B278F1B}">
      <dgm:prSet phldrT="[Texte]" custT="1"/>
      <dgm:spPr>
        <a:xfrm>
          <a:off x="432050" y="2016225"/>
          <a:ext cx="1528895" cy="955559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8E08C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FR" sz="1400" baseline="300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1st</a:t>
          </a:r>
          <a:r>
            <a:rPr lang="fr-FR" sz="1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 </a:t>
          </a:r>
          <a:r>
            <a:rPr lang="fr-FR" sz="14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preferred</a:t>
          </a:r>
          <a:r>
            <a:rPr lang="fr-FR" sz="1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 brand in France 2018</a:t>
          </a:r>
        </a:p>
      </dgm:t>
    </dgm:pt>
    <dgm:pt modelId="{2B699539-9AC7-4301-A77E-B84084D106EF}" type="parTrans" cxnId="{95C5CC5A-4252-4788-A1FA-688F247A30C0}">
      <dgm:prSet/>
      <dgm:spPr>
        <a:xfrm>
          <a:off x="286382" y="634706"/>
          <a:ext cx="145667" cy="18592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9299"/>
              </a:lnTo>
              <a:lnTo>
                <a:pt x="145667" y="1859299"/>
              </a:lnTo>
            </a:path>
          </a:pathLst>
        </a:custGeom>
        <a:noFill/>
        <a:ln w="25400" cap="flat" cmpd="sng" algn="ctr">
          <a:solidFill>
            <a:srgbClr val="B8E08C"/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3D91032C-C10B-4D6A-B755-12B62C440DEB}" type="sibTrans" cxnId="{95C5CC5A-4252-4788-A1FA-688F247A30C0}">
      <dgm:prSet/>
      <dgm:spPr/>
      <dgm:t>
        <a:bodyPr/>
        <a:lstStyle/>
        <a:p>
          <a:endParaRPr lang="fr-FR"/>
        </a:p>
      </dgm:t>
    </dgm:pt>
    <dgm:pt modelId="{22307031-5FA0-4684-9DB1-7616C976D9C3}">
      <dgm:prSet phldrT="[Texte]" custT="1"/>
      <dgm:spPr>
        <a:xfrm>
          <a:off x="2146033" y="1581"/>
          <a:ext cx="1553376" cy="621352"/>
        </a:xfrm>
        <a:prstGeom prst="roundRect">
          <a:avLst>
            <a:gd name="adj" fmla="val 10000"/>
          </a:avLst>
        </a:prstGeom>
        <a:solidFill>
          <a:srgbClr val="E05A5D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FR" sz="1600" dirty="0">
              <a:solidFill>
                <a:srgbClr val="FFFFFF"/>
              </a:solidFill>
              <a:latin typeface="Trebuchet MS"/>
              <a:ea typeface="+mn-ea"/>
              <a:cs typeface="+mn-cs"/>
            </a:rPr>
            <a:t>MESTDAGH   10,3%</a:t>
          </a:r>
        </a:p>
      </dgm:t>
    </dgm:pt>
    <dgm:pt modelId="{A6BD2FEC-F849-4F7D-93A4-53608CE914C2}" type="parTrans" cxnId="{E6849132-D331-4999-BA27-5ED1283173FB}">
      <dgm:prSet/>
      <dgm:spPr/>
      <dgm:t>
        <a:bodyPr/>
        <a:lstStyle/>
        <a:p>
          <a:endParaRPr lang="fr-FR"/>
        </a:p>
      </dgm:t>
    </dgm:pt>
    <dgm:pt modelId="{9285224C-6CFF-485F-B115-E0496602F2E3}" type="sibTrans" cxnId="{E6849132-D331-4999-BA27-5ED1283173FB}">
      <dgm:prSet/>
      <dgm:spPr/>
      <dgm:t>
        <a:bodyPr/>
        <a:lstStyle/>
        <a:p>
          <a:endParaRPr lang="fr-FR"/>
        </a:p>
      </dgm:t>
    </dgm:pt>
    <dgm:pt modelId="{1E0A3690-1C90-4129-8514-E23655019605}">
      <dgm:prSet phldrT="[Texte]" custT="1"/>
      <dgm:spPr>
        <a:xfrm>
          <a:off x="2475606" y="862559"/>
          <a:ext cx="1529996" cy="954002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E05A5D"/>
          </a:solidFill>
          <a:prstDash val="solid"/>
        </a:ln>
        <a:effectLst/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25 stores         (out of 83)</a:t>
          </a:r>
        </a:p>
      </dgm:t>
    </dgm:pt>
    <dgm:pt modelId="{ED50BE4D-4FDC-42D4-AAA3-93A854F13583}" type="parTrans" cxnId="{0D1E0E6C-A9F7-44D7-802F-1AC20C61EBD7}">
      <dgm:prSet/>
      <dgm:spPr>
        <a:xfrm>
          <a:off x="2301371" y="622933"/>
          <a:ext cx="174234" cy="7166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6626"/>
              </a:lnTo>
              <a:lnTo>
                <a:pt x="174234" y="716626"/>
              </a:lnTo>
            </a:path>
          </a:pathLst>
        </a:custGeom>
        <a:noFill/>
        <a:ln w="25400" cap="flat" cmpd="sng" algn="ctr">
          <a:solidFill>
            <a:srgbClr val="E05A5D"/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60E7A7FA-C184-49A7-B1B0-EB5ED09C583D}" type="sibTrans" cxnId="{0D1E0E6C-A9F7-44D7-802F-1AC20C61EBD7}">
      <dgm:prSet/>
      <dgm:spPr/>
      <dgm:t>
        <a:bodyPr/>
        <a:lstStyle/>
        <a:p>
          <a:endParaRPr lang="fr-FR"/>
        </a:p>
      </dgm:t>
    </dgm:pt>
    <dgm:pt modelId="{25167C1E-BB68-4DFC-9BD7-5BAE126B297E}">
      <dgm:prSet phldrT="[Texte]" custT="1"/>
      <dgm:spPr>
        <a:xfrm>
          <a:off x="2520280" y="2016225"/>
          <a:ext cx="1528895" cy="955559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E05A5D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FR" sz="1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Commercial partnership </a:t>
          </a:r>
          <a:r>
            <a:rPr lang="fr-FR" sz="14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with</a:t>
          </a:r>
          <a:r>
            <a:rPr lang="fr-FR" sz="1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 Carrefour</a:t>
          </a:r>
        </a:p>
      </dgm:t>
    </dgm:pt>
    <dgm:pt modelId="{AE6E6239-69B2-49D4-B969-92AAA9D9CAD5}" type="parTrans" cxnId="{29DE55AC-7159-472B-966B-6E08221B3C0B}">
      <dgm:prSet/>
      <dgm:spPr>
        <a:xfrm>
          <a:off x="2301371" y="622933"/>
          <a:ext cx="218909" cy="1871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1071"/>
              </a:lnTo>
              <a:lnTo>
                <a:pt x="218909" y="1871071"/>
              </a:lnTo>
            </a:path>
          </a:pathLst>
        </a:custGeom>
        <a:noFill/>
        <a:ln w="25400" cap="flat" cmpd="sng" algn="ctr">
          <a:solidFill>
            <a:srgbClr val="E05A5D"/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9B1BE0FC-06C2-4826-82C4-1176ABC2D533}" type="sibTrans" cxnId="{29DE55AC-7159-472B-966B-6E08221B3C0B}">
      <dgm:prSet/>
      <dgm:spPr/>
      <dgm:t>
        <a:bodyPr/>
        <a:lstStyle/>
        <a:p>
          <a:endParaRPr lang="fr-FR"/>
        </a:p>
      </dgm:t>
    </dgm:pt>
    <dgm:pt modelId="{C2B0C0EB-79CE-4E7A-9657-2351A1324B7D}">
      <dgm:prSet phldrT="[Texte]" custT="1"/>
      <dgm:spPr>
        <a:xfrm>
          <a:off x="432050" y="3168353"/>
          <a:ext cx="1528895" cy="955559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8E08C"/>
          </a:solidFill>
          <a:prstDash val="solid"/>
        </a:ln>
        <a:effectLst/>
      </dgm:spPr>
      <dgm:t>
        <a:bodyPr/>
        <a:lstStyle/>
        <a:p>
          <a:pPr algn="ctr">
            <a:buNone/>
          </a:pPr>
          <a:r>
            <a:rPr lang="fr-FR" sz="14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Continuous</a:t>
          </a:r>
          <a:r>
            <a:rPr lang="fr-FR" sz="1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 </a:t>
          </a:r>
          <a:r>
            <a:rPr lang="fr-FR" sz="14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growth</a:t>
          </a:r>
          <a:r>
            <a:rPr lang="fr-FR" sz="1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 </a:t>
          </a:r>
          <a:r>
            <a:rPr lang="fr-FR" sz="14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since</a:t>
          </a:r>
          <a:r>
            <a:rPr lang="fr-FR" sz="1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 </a:t>
          </a:r>
          <a:r>
            <a:rPr lang="fr-FR" sz="14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inception</a:t>
          </a:r>
          <a:endParaRPr lang="fr-FR" sz="14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rebuchet MS"/>
            <a:ea typeface="+mn-ea"/>
            <a:cs typeface="+mn-cs"/>
          </a:endParaRPr>
        </a:p>
      </dgm:t>
    </dgm:pt>
    <dgm:pt modelId="{D74C559B-E4F3-46F5-A518-AA0B77BDD0CA}" type="parTrans" cxnId="{34635E68-3D95-4444-9956-0CF3E87AAC02}">
      <dgm:prSet/>
      <dgm:spPr>
        <a:xfrm>
          <a:off x="286382" y="634706"/>
          <a:ext cx="145667" cy="30114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1426"/>
              </a:lnTo>
              <a:lnTo>
                <a:pt x="145667" y="3011426"/>
              </a:lnTo>
            </a:path>
          </a:pathLst>
        </a:custGeom>
        <a:noFill/>
        <a:ln w="25400" cap="flat" cmpd="sng" algn="ctr">
          <a:solidFill>
            <a:srgbClr val="B8E08C"/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9D46DB48-C1F1-4427-A100-38CA97CDC097}" type="sibTrans" cxnId="{34635E68-3D95-4444-9956-0CF3E87AAC02}">
      <dgm:prSet/>
      <dgm:spPr/>
      <dgm:t>
        <a:bodyPr/>
        <a:lstStyle/>
        <a:p>
          <a:endParaRPr lang="fr-FR"/>
        </a:p>
      </dgm:t>
    </dgm:pt>
    <dgm:pt modelId="{BE5EC95C-61F4-440E-8129-850DEFF0BF0D}">
      <dgm:prSet phldrT="[Texte]" custT="1"/>
      <dgm:spPr>
        <a:xfrm>
          <a:off x="2520280" y="3168353"/>
          <a:ext cx="1528895" cy="955559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E05A5D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FR" sz="14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Restructuring</a:t>
          </a:r>
          <a:r>
            <a:rPr lang="fr-FR" sz="1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 plan but no store </a:t>
          </a:r>
          <a:r>
            <a:rPr lang="fr-FR" sz="14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closing</a:t>
          </a:r>
          <a:endParaRPr lang="fr-FR" sz="14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rebuchet MS"/>
            <a:ea typeface="+mn-ea"/>
            <a:cs typeface="+mn-cs"/>
          </a:endParaRPr>
        </a:p>
      </dgm:t>
    </dgm:pt>
    <dgm:pt modelId="{D0A29401-1B50-4112-82C6-2E1A95E58C93}" type="parTrans" cxnId="{8D93DD75-55E9-417B-8249-6FF444FADEB5}">
      <dgm:prSet/>
      <dgm:spPr>
        <a:xfrm>
          <a:off x="2301371" y="622933"/>
          <a:ext cx="218909" cy="3023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3199"/>
              </a:lnTo>
              <a:lnTo>
                <a:pt x="218909" y="3023199"/>
              </a:lnTo>
            </a:path>
          </a:pathLst>
        </a:custGeom>
        <a:noFill/>
        <a:ln w="25400" cap="flat" cmpd="sng" algn="ctr">
          <a:solidFill>
            <a:srgbClr val="E05A5D"/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750916CC-BDDC-4E2A-A93F-798AC28EB894}" type="sibTrans" cxnId="{8D93DD75-55E9-417B-8249-6FF444FADEB5}">
      <dgm:prSet/>
      <dgm:spPr/>
      <dgm:t>
        <a:bodyPr/>
        <a:lstStyle/>
        <a:p>
          <a:endParaRPr lang="fr-FR"/>
        </a:p>
      </dgm:t>
    </dgm:pt>
    <dgm:pt modelId="{F251B185-15A7-4EA2-A0EC-1A5AECF86FEA}">
      <dgm:prSet phldrT="[Texte]" custT="1"/>
      <dgm:spPr>
        <a:xfrm>
          <a:off x="4177190" y="1581"/>
          <a:ext cx="1553223" cy="621505"/>
        </a:xfrm>
        <a:prstGeom prst="roundRect">
          <a:avLst>
            <a:gd name="adj" fmla="val 10000"/>
          </a:avLst>
        </a:prstGeom>
        <a:solidFill>
          <a:srgbClr val="BBE0E3">
            <a:lumMod val="75000"/>
          </a:srgbClr>
        </a:solidFill>
        <a:ln w="25400" cap="flat" cmpd="sng" algn="ctr">
          <a:solidFill>
            <a:srgbClr val="BBE0E3">
              <a:lumMod val="7500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FR" sz="1600" dirty="0">
              <a:solidFill>
                <a:srgbClr val="FFFFFF"/>
              </a:solidFill>
              <a:latin typeface="Trebuchet MS"/>
              <a:ea typeface="+mn-ea"/>
              <a:cs typeface="+mn-cs"/>
            </a:rPr>
            <a:t>CARREFOUR  7,0%</a:t>
          </a:r>
        </a:p>
      </dgm:t>
    </dgm:pt>
    <dgm:pt modelId="{3CDA7BD8-C8ED-44D9-9FB4-C084F04F8F6E}" type="parTrans" cxnId="{645D9802-54D5-4C01-8577-C87372508A03}">
      <dgm:prSet/>
      <dgm:spPr/>
      <dgm:t>
        <a:bodyPr/>
        <a:lstStyle/>
        <a:p>
          <a:endParaRPr lang="fr-FR"/>
        </a:p>
      </dgm:t>
    </dgm:pt>
    <dgm:pt modelId="{1BB7E75A-4DA9-49AF-AEF9-F4094BC66440}" type="sibTrans" cxnId="{645D9802-54D5-4C01-8577-C87372508A03}">
      <dgm:prSet/>
      <dgm:spPr/>
      <dgm:t>
        <a:bodyPr/>
        <a:lstStyle/>
        <a:p>
          <a:endParaRPr lang="fr-FR"/>
        </a:p>
      </dgm:t>
    </dgm:pt>
    <dgm:pt modelId="{7239CBD8-2909-428B-879E-4483CD094021}">
      <dgm:prSet phldrT="[Texte]" custT="1"/>
      <dgm:spPr>
        <a:xfrm>
          <a:off x="4536499" y="864097"/>
          <a:ext cx="1528895" cy="955559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BE0E3">
              <a:lumMod val="7500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FR" sz="1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12 stores « </a:t>
          </a:r>
          <a:r>
            <a:rPr lang="fr-FR" sz="14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Market</a:t>
          </a:r>
          <a:r>
            <a:rPr lang="fr-FR" sz="1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 »     (out of 430)</a:t>
          </a:r>
        </a:p>
      </dgm:t>
    </dgm:pt>
    <dgm:pt modelId="{5ED7F43F-6E94-4829-AD6D-E3CCFE07F2B9}" type="parTrans" cxnId="{8F3DDC90-1B42-47DE-BCBF-45E0CADFC64A}">
      <dgm:prSet/>
      <dgm:spPr>
        <a:xfrm>
          <a:off x="4332512" y="623086"/>
          <a:ext cx="203987" cy="718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791"/>
              </a:lnTo>
              <a:lnTo>
                <a:pt x="203987" y="718791"/>
              </a:lnTo>
            </a:path>
          </a:pathLst>
        </a:custGeom>
        <a:noFill/>
        <a:ln w="25400" cap="flat" cmpd="sng" algn="ctr">
          <a:solidFill>
            <a:srgbClr val="BBE0E3">
              <a:lumMod val="75000"/>
            </a:srgb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E037A80B-204B-4C6E-BC56-C9DFA4F8C3EB}" type="sibTrans" cxnId="{8F3DDC90-1B42-47DE-BCBF-45E0CADFC64A}">
      <dgm:prSet/>
      <dgm:spPr/>
      <dgm:t>
        <a:bodyPr/>
        <a:lstStyle/>
        <a:p>
          <a:endParaRPr lang="fr-FR"/>
        </a:p>
      </dgm:t>
    </dgm:pt>
    <dgm:pt modelId="{29F3D379-F6FD-474D-87F1-25F3B54E1013}">
      <dgm:prSet phldrT="[Texte]" custT="1"/>
      <dgm:spPr>
        <a:xfrm>
          <a:off x="4536499" y="2016225"/>
          <a:ext cx="1528895" cy="955559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BE0E3">
              <a:lumMod val="7500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FR" sz="14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Restructuring</a:t>
          </a:r>
          <a:r>
            <a:rPr lang="fr-FR" sz="1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 plan </a:t>
          </a:r>
          <a:r>
            <a:rPr lang="fr-FR" sz="14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focused</a:t>
          </a:r>
          <a:r>
            <a:rPr lang="fr-FR" sz="1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 on </a:t>
          </a:r>
          <a:r>
            <a:rPr lang="fr-FR" sz="14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hypermarkets</a:t>
          </a:r>
          <a:endParaRPr lang="fr-FR" sz="14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rebuchet MS"/>
            <a:ea typeface="+mn-ea"/>
            <a:cs typeface="+mn-cs"/>
          </a:endParaRPr>
        </a:p>
      </dgm:t>
    </dgm:pt>
    <dgm:pt modelId="{EBE45FF6-9348-4002-99B3-DC0976404233}" type="parTrans" cxnId="{CAF68D0E-8378-4E9E-A330-07F7AA62D069}">
      <dgm:prSet/>
      <dgm:spPr>
        <a:xfrm>
          <a:off x="4332512" y="623086"/>
          <a:ext cx="203987" cy="18709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0918"/>
              </a:lnTo>
              <a:lnTo>
                <a:pt x="203987" y="1870918"/>
              </a:lnTo>
            </a:path>
          </a:pathLst>
        </a:custGeom>
        <a:noFill/>
        <a:ln w="25400" cap="flat" cmpd="sng" algn="ctr">
          <a:solidFill>
            <a:srgbClr val="BBE0E3">
              <a:lumMod val="75000"/>
            </a:srgb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60292760-D09B-4087-9205-D8CA7BE90724}" type="sibTrans" cxnId="{CAF68D0E-8378-4E9E-A330-07F7AA62D069}">
      <dgm:prSet/>
      <dgm:spPr/>
      <dgm:t>
        <a:bodyPr/>
        <a:lstStyle/>
        <a:p>
          <a:endParaRPr lang="fr-FR"/>
        </a:p>
      </dgm:t>
    </dgm:pt>
    <dgm:pt modelId="{6AD18EB8-F284-4F19-BCEF-D7C2CAD68073}">
      <dgm:prSet phldrT="[Texte]" custT="1"/>
      <dgm:spPr>
        <a:xfrm>
          <a:off x="4536499" y="3168353"/>
          <a:ext cx="1528895" cy="955559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BE0E3">
              <a:lumMod val="7500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FR" sz="1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No </a:t>
          </a:r>
          <a:r>
            <a:rPr lang="fr-FR" sz="14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hypermarket</a:t>
          </a:r>
          <a:r>
            <a:rPr lang="fr-FR" sz="1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 in </a:t>
          </a:r>
          <a:r>
            <a:rPr lang="fr-FR" sz="14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Ascencio</a:t>
          </a:r>
          <a:r>
            <a:rPr lang="fr-FR" sz="1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 Portfolio</a:t>
          </a:r>
        </a:p>
      </dgm:t>
    </dgm:pt>
    <dgm:pt modelId="{E524BCA6-C51E-4DF5-9382-73A10CF3C753}" type="parTrans" cxnId="{2822915B-53EA-4A1A-937B-EAED0781C633}">
      <dgm:prSet/>
      <dgm:spPr>
        <a:xfrm>
          <a:off x="4332512" y="623086"/>
          <a:ext cx="203987" cy="30230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3046"/>
              </a:lnTo>
              <a:lnTo>
                <a:pt x="203987" y="3023046"/>
              </a:lnTo>
            </a:path>
          </a:pathLst>
        </a:custGeom>
        <a:noFill/>
        <a:ln w="25400" cap="flat" cmpd="sng" algn="ctr">
          <a:solidFill>
            <a:srgbClr val="BBE0E3">
              <a:lumMod val="75000"/>
            </a:srgbClr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00568E66-6016-4DF3-BF6D-2C30FA3D2AF1}" type="sibTrans" cxnId="{2822915B-53EA-4A1A-937B-EAED0781C633}">
      <dgm:prSet/>
      <dgm:spPr/>
      <dgm:t>
        <a:bodyPr/>
        <a:lstStyle/>
        <a:p>
          <a:endParaRPr lang="fr-FR"/>
        </a:p>
      </dgm:t>
    </dgm:pt>
    <dgm:pt modelId="{0D4B345B-6A59-4C92-BEE7-E709955A2FF0}">
      <dgm:prSet phldrT="[Texte]" custT="1"/>
      <dgm:spPr>
        <a:xfrm>
          <a:off x="6208193" y="1581"/>
          <a:ext cx="1553223" cy="621505"/>
        </a:xfrm>
        <a:prstGeom prst="roundRect">
          <a:avLst>
            <a:gd name="adj" fmla="val 10000"/>
          </a:avLst>
        </a:prstGeom>
        <a:solidFill>
          <a:srgbClr val="FFAA71"/>
        </a:solidFill>
        <a:ln w="25400" cap="flat" cmpd="sng" algn="ctr">
          <a:solidFill>
            <a:srgbClr val="FFAA71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FR" sz="1600" dirty="0">
              <a:solidFill>
                <a:srgbClr val="FFFFFF"/>
              </a:solidFill>
              <a:latin typeface="Trebuchet MS"/>
              <a:ea typeface="+mn-ea"/>
              <a:cs typeface="+mn-cs"/>
            </a:rPr>
            <a:t>OTHERS         4,9%</a:t>
          </a:r>
        </a:p>
      </dgm:t>
    </dgm:pt>
    <dgm:pt modelId="{57578BD3-71A1-4CE6-8425-5A28C8A7F82F}" type="parTrans" cxnId="{6F1A060F-2F83-4FC5-B37B-4358AA7711B5}">
      <dgm:prSet/>
      <dgm:spPr/>
      <dgm:t>
        <a:bodyPr/>
        <a:lstStyle/>
        <a:p>
          <a:endParaRPr lang="fr-FR"/>
        </a:p>
      </dgm:t>
    </dgm:pt>
    <dgm:pt modelId="{068F2612-0FE7-4286-8A6E-66A4A931CBB5}" type="sibTrans" cxnId="{6F1A060F-2F83-4FC5-B37B-4358AA7711B5}">
      <dgm:prSet/>
      <dgm:spPr/>
      <dgm:t>
        <a:bodyPr/>
        <a:lstStyle/>
        <a:p>
          <a:endParaRPr lang="fr-FR"/>
        </a:p>
      </dgm:t>
    </dgm:pt>
    <dgm:pt modelId="{D1F03A46-010F-4BEF-9CB3-491540DCFBC8}">
      <dgm:prSet phldrT="[Texte]" custT="1"/>
      <dgm:spPr>
        <a:xfrm>
          <a:off x="6518838" y="861976"/>
          <a:ext cx="1528895" cy="955559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FFAA71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fr-FR" sz="14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3 Delhaize           2 Aldi                 1 Lidl</a:t>
          </a:r>
        </a:p>
      </dgm:t>
    </dgm:pt>
    <dgm:pt modelId="{D3A3F59C-B86B-41AB-91D8-D292DC2ACBC5}" type="parTrans" cxnId="{FD857186-80E2-4415-BD70-BF6D0B9C9511}">
      <dgm:prSet/>
      <dgm:spPr>
        <a:xfrm>
          <a:off x="6363516" y="623086"/>
          <a:ext cx="155322" cy="7166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6669"/>
              </a:lnTo>
              <a:lnTo>
                <a:pt x="155322" y="716669"/>
              </a:lnTo>
            </a:path>
          </a:pathLst>
        </a:custGeom>
        <a:noFill/>
        <a:ln w="25400" cap="flat" cmpd="sng" algn="ctr">
          <a:solidFill>
            <a:srgbClr val="FFAA71"/>
          </a:solidFill>
          <a:prstDash val="solid"/>
        </a:ln>
        <a:effectLst/>
      </dgm:spPr>
      <dgm:t>
        <a:bodyPr/>
        <a:lstStyle/>
        <a:p>
          <a:endParaRPr lang="fr-FR"/>
        </a:p>
      </dgm:t>
    </dgm:pt>
    <dgm:pt modelId="{0BA61CC9-33CF-41C2-B543-1D49E1D16825}" type="sibTrans" cxnId="{FD857186-80E2-4415-BD70-BF6D0B9C9511}">
      <dgm:prSet/>
      <dgm:spPr/>
      <dgm:t>
        <a:bodyPr/>
        <a:lstStyle/>
        <a:p>
          <a:endParaRPr lang="fr-FR"/>
        </a:p>
      </dgm:t>
    </dgm:pt>
    <dgm:pt modelId="{48AA461C-E2F6-4A74-9BC4-4390A458FEFB}" type="pres">
      <dgm:prSet presAssocID="{94E49AA0-9A0E-471C-8398-63DF181F9D2E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494D8D3-C826-4CC8-9FD9-FDF1948F23C3}" type="pres">
      <dgm:prSet presAssocID="{93AD3E32-B711-4052-A023-24D9EF38A20B}" presName="root" presStyleCnt="0"/>
      <dgm:spPr/>
    </dgm:pt>
    <dgm:pt modelId="{32A826ED-DB52-40F5-B2F9-6AF8960CAB20}" type="pres">
      <dgm:prSet presAssocID="{93AD3E32-B711-4052-A023-24D9EF38A20B}" presName="rootComposite" presStyleCnt="0"/>
      <dgm:spPr/>
    </dgm:pt>
    <dgm:pt modelId="{9BEEC17C-B192-4119-9977-6A968EBEA9ED}" type="pres">
      <dgm:prSet presAssocID="{93AD3E32-B711-4052-A023-24D9EF38A20B}" presName="rootText" presStyleLbl="node1" presStyleIdx="0" presStyleCnt="4" custScaleX="81281" custScaleY="65025" custLinFactNeighborX="846" custLinFactNeighborY="1232"/>
      <dgm:spPr/>
    </dgm:pt>
    <dgm:pt modelId="{21D1F5DE-CB38-4CEB-8F37-C283985EE7C6}" type="pres">
      <dgm:prSet presAssocID="{93AD3E32-B711-4052-A023-24D9EF38A20B}" presName="rootConnector" presStyleLbl="node1" presStyleIdx="0" presStyleCnt="4"/>
      <dgm:spPr/>
    </dgm:pt>
    <dgm:pt modelId="{C94EE565-1F81-4DDD-8D79-649123CB9011}" type="pres">
      <dgm:prSet presAssocID="{93AD3E32-B711-4052-A023-24D9EF38A20B}" presName="childShape" presStyleCnt="0"/>
      <dgm:spPr/>
    </dgm:pt>
    <dgm:pt modelId="{FA8CF508-C694-47A3-9995-E58756225715}" type="pres">
      <dgm:prSet presAssocID="{B56FAA00-37D8-4545-9860-158F7AF2E820}" presName="Name13" presStyleLbl="parChTrans1D2" presStyleIdx="0" presStyleCnt="10"/>
      <dgm:spPr/>
    </dgm:pt>
    <dgm:pt modelId="{5F1347FB-E529-440C-A553-D7FEAEEDC8EF}" type="pres">
      <dgm:prSet presAssocID="{4A0B63D9-5C3A-4720-849D-721A990EA9AB}" presName="childText" presStyleLbl="bgAcc1" presStyleIdx="0" presStyleCnt="10" custScaleX="100831" custScaleY="99837">
        <dgm:presLayoutVars>
          <dgm:bulletEnabled val="1"/>
        </dgm:presLayoutVars>
      </dgm:prSet>
      <dgm:spPr/>
    </dgm:pt>
    <dgm:pt modelId="{D7C567C8-4091-4C73-8874-E0CF820F8F41}" type="pres">
      <dgm:prSet presAssocID="{2B699539-9AC7-4301-A77E-B84084D106EF}" presName="Name13" presStyleLbl="parChTrans1D2" presStyleIdx="1" presStyleCnt="10"/>
      <dgm:spPr/>
    </dgm:pt>
    <dgm:pt modelId="{852417E8-C071-4F29-A506-6E89A69C1890}" type="pres">
      <dgm:prSet presAssocID="{BC6C9B03-2931-4217-AA5C-6B3B9B278F1B}" presName="childText" presStyleLbl="bgAcc1" presStyleIdx="1" presStyleCnt="10" custLinFactNeighborX="425" custLinFactNeighborY="-4028">
        <dgm:presLayoutVars>
          <dgm:bulletEnabled val="1"/>
        </dgm:presLayoutVars>
      </dgm:prSet>
      <dgm:spPr/>
    </dgm:pt>
    <dgm:pt modelId="{B0615A10-E23D-4014-8FEB-CF9577D4055C}" type="pres">
      <dgm:prSet presAssocID="{D74C559B-E4F3-46F5-A518-AA0B77BDD0CA}" presName="Name13" presStyleLbl="parChTrans1D2" presStyleIdx="2" presStyleCnt="10"/>
      <dgm:spPr/>
    </dgm:pt>
    <dgm:pt modelId="{703EE356-EE21-4693-B4CD-FBB8DA134B79}" type="pres">
      <dgm:prSet presAssocID="{C2B0C0EB-79CE-4E7A-9657-2351A1324B7D}" presName="childText" presStyleLbl="bgAcc1" presStyleIdx="2" presStyleCnt="10" custLinFactNeighborX="425" custLinFactNeighborY="-8457">
        <dgm:presLayoutVars>
          <dgm:bulletEnabled val="1"/>
        </dgm:presLayoutVars>
      </dgm:prSet>
      <dgm:spPr/>
    </dgm:pt>
    <dgm:pt modelId="{9D755079-1D57-49D3-88B8-065D1F454930}" type="pres">
      <dgm:prSet presAssocID="{22307031-5FA0-4684-9DB1-7616C976D9C3}" presName="root" presStyleCnt="0"/>
      <dgm:spPr/>
    </dgm:pt>
    <dgm:pt modelId="{C2F799BE-D109-4176-8BF3-9231C87532DC}" type="pres">
      <dgm:prSet presAssocID="{22307031-5FA0-4684-9DB1-7616C976D9C3}" presName="rootComposite" presStyleCnt="0"/>
      <dgm:spPr/>
    </dgm:pt>
    <dgm:pt modelId="{954379FB-69EB-4176-9AF1-B9703D7B17D0}" type="pres">
      <dgm:prSet presAssocID="{22307031-5FA0-4684-9DB1-7616C976D9C3}" presName="rootText" presStyleLbl="node1" presStyleIdx="1" presStyleCnt="4" custScaleX="81281" custScaleY="65025"/>
      <dgm:spPr/>
    </dgm:pt>
    <dgm:pt modelId="{3690DE57-EBDF-440B-B77B-FE97ACCFF930}" type="pres">
      <dgm:prSet presAssocID="{22307031-5FA0-4684-9DB1-7616C976D9C3}" presName="rootConnector" presStyleLbl="node1" presStyleIdx="1" presStyleCnt="4"/>
      <dgm:spPr/>
    </dgm:pt>
    <dgm:pt modelId="{A7D910B1-EADB-4104-BBF7-D9F992385EDA}" type="pres">
      <dgm:prSet presAssocID="{22307031-5FA0-4684-9DB1-7616C976D9C3}" presName="childShape" presStyleCnt="0"/>
      <dgm:spPr/>
    </dgm:pt>
    <dgm:pt modelId="{ED019C86-BF50-47DA-97E7-E8CD3E2F57D1}" type="pres">
      <dgm:prSet presAssocID="{ED50BE4D-4FDC-42D4-AAA3-93A854F13583}" presName="Name13" presStyleLbl="parChTrans1D2" presStyleIdx="3" presStyleCnt="10"/>
      <dgm:spPr/>
    </dgm:pt>
    <dgm:pt modelId="{54BBCF8E-2A5C-47AB-9E9C-A5C084C96AC0}" type="pres">
      <dgm:prSet presAssocID="{1E0A3690-1C90-4129-8514-E23655019605}" presName="childText" presStyleLbl="bgAcc1" presStyleIdx="3" presStyleCnt="10" custScaleX="100072" custScaleY="99837" custLinFactNeighborX="1236" custLinFactNeighborY="77">
        <dgm:presLayoutVars>
          <dgm:bulletEnabled val="1"/>
        </dgm:presLayoutVars>
      </dgm:prSet>
      <dgm:spPr/>
    </dgm:pt>
    <dgm:pt modelId="{F7A66498-0DEE-4FF2-A9D0-A4E05F7253F3}" type="pres">
      <dgm:prSet presAssocID="{AE6E6239-69B2-49D4-B969-92AAA9D9CAD5}" presName="Name13" presStyleLbl="parChTrans1D2" presStyleIdx="4" presStyleCnt="10"/>
      <dgm:spPr/>
    </dgm:pt>
    <dgm:pt modelId="{4A104C29-4560-4827-A1C6-F33460A6FA8C}" type="pres">
      <dgm:prSet presAssocID="{25167C1E-BB68-4DFC-9BD7-5BAE126B297E}" presName="childText" presStyleLbl="bgAcc1" presStyleIdx="4" presStyleCnt="10" custLinFactNeighborX="4158" custLinFactNeighborY="-4028">
        <dgm:presLayoutVars>
          <dgm:bulletEnabled val="1"/>
        </dgm:presLayoutVars>
      </dgm:prSet>
      <dgm:spPr/>
    </dgm:pt>
    <dgm:pt modelId="{11A94C0A-5F3D-44F1-A43B-EC4E310505A2}" type="pres">
      <dgm:prSet presAssocID="{D0A29401-1B50-4112-82C6-2E1A95E58C93}" presName="Name13" presStyleLbl="parChTrans1D2" presStyleIdx="5" presStyleCnt="10"/>
      <dgm:spPr/>
    </dgm:pt>
    <dgm:pt modelId="{C4D40791-C695-4722-8F44-DD53D389B7C0}" type="pres">
      <dgm:prSet presAssocID="{BE5EC95C-61F4-440E-8129-850DEFF0BF0D}" presName="childText" presStyleLbl="bgAcc1" presStyleIdx="5" presStyleCnt="10" custLinFactNeighborX="4158" custLinFactNeighborY="-8457">
        <dgm:presLayoutVars>
          <dgm:bulletEnabled val="1"/>
        </dgm:presLayoutVars>
      </dgm:prSet>
      <dgm:spPr/>
    </dgm:pt>
    <dgm:pt modelId="{0F4F9AD4-0073-497E-94F8-0CFD92F83CDF}" type="pres">
      <dgm:prSet presAssocID="{F251B185-15A7-4EA2-A0EC-1A5AECF86FEA}" presName="root" presStyleCnt="0"/>
      <dgm:spPr/>
    </dgm:pt>
    <dgm:pt modelId="{E25366A0-C2DF-4A79-BC1C-231DD009F3A2}" type="pres">
      <dgm:prSet presAssocID="{F251B185-15A7-4EA2-A0EC-1A5AECF86FEA}" presName="rootComposite" presStyleCnt="0"/>
      <dgm:spPr/>
    </dgm:pt>
    <dgm:pt modelId="{07C02856-36E5-4FB6-97FF-49B7400F8060}" type="pres">
      <dgm:prSet presAssocID="{F251B185-15A7-4EA2-A0EC-1A5AECF86FEA}" presName="rootText" presStyleLbl="node1" presStyleIdx="2" presStyleCnt="4" custScaleX="81273" custScaleY="65041"/>
      <dgm:spPr/>
    </dgm:pt>
    <dgm:pt modelId="{00B48B98-25C3-4592-BEBB-4811673FC2EC}" type="pres">
      <dgm:prSet presAssocID="{F251B185-15A7-4EA2-A0EC-1A5AECF86FEA}" presName="rootConnector" presStyleLbl="node1" presStyleIdx="2" presStyleCnt="4"/>
      <dgm:spPr/>
    </dgm:pt>
    <dgm:pt modelId="{10097B29-6DEA-4245-927F-C4BDAE0CD757}" type="pres">
      <dgm:prSet presAssocID="{F251B185-15A7-4EA2-A0EC-1A5AECF86FEA}" presName="childShape" presStyleCnt="0"/>
      <dgm:spPr/>
    </dgm:pt>
    <dgm:pt modelId="{41F678F1-62B1-4BE2-B189-68610BC0C697}" type="pres">
      <dgm:prSet presAssocID="{5ED7F43F-6E94-4829-AD6D-E3CCFE07F2B9}" presName="Name13" presStyleLbl="parChTrans1D2" presStyleIdx="6" presStyleCnt="10"/>
      <dgm:spPr/>
    </dgm:pt>
    <dgm:pt modelId="{24869515-0935-465F-899D-7ED8E9F593F4}" type="pres">
      <dgm:prSet presAssocID="{7239CBD8-2909-428B-879E-4483CD094021}" presName="childText" presStyleLbl="bgAcc1" presStyleIdx="6" presStyleCnt="10" custLinFactNeighborX="3183" custLinFactNeighborY="222">
        <dgm:presLayoutVars>
          <dgm:bulletEnabled val="1"/>
        </dgm:presLayoutVars>
      </dgm:prSet>
      <dgm:spPr/>
    </dgm:pt>
    <dgm:pt modelId="{2A16BBDB-998F-4A64-9FAE-8258CF67FB5F}" type="pres">
      <dgm:prSet presAssocID="{EBE45FF6-9348-4002-99B3-DC0976404233}" presName="Name13" presStyleLbl="parChTrans1D2" presStyleIdx="7" presStyleCnt="10"/>
      <dgm:spPr/>
    </dgm:pt>
    <dgm:pt modelId="{4384A575-BB5E-4058-B5F0-5A708BF99F24}" type="pres">
      <dgm:prSet presAssocID="{29F3D379-F6FD-474D-87F1-25F3B54E1013}" presName="childText" presStyleLbl="bgAcc1" presStyleIdx="7" presStyleCnt="10" custLinFactNeighborX="3183" custLinFactNeighborY="-4207">
        <dgm:presLayoutVars>
          <dgm:bulletEnabled val="1"/>
        </dgm:presLayoutVars>
      </dgm:prSet>
      <dgm:spPr/>
    </dgm:pt>
    <dgm:pt modelId="{49F1A1DB-EF6F-4379-8738-8F4A6ABBDAAE}" type="pres">
      <dgm:prSet presAssocID="{E524BCA6-C51E-4DF5-9382-73A10CF3C753}" presName="Name13" presStyleLbl="parChTrans1D2" presStyleIdx="8" presStyleCnt="10"/>
      <dgm:spPr/>
    </dgm:pt>
    <dgm:pt modelId="{9D031AC1-C025-45B2-B5E4-8B9585193D3E}" type="pres">
      <dgm:prSet presAssocID="{6AD18EB8-F284-4F19-BCEF-D7C2CAD68073}" presName="childText" presStyleLbl="bgAcc1" presStyleIdx="8" presStyleCnt="10" custLinFactNeighborX="3183" custLinFactNeighborY="-8636">
        <dgm:presLayoutVars>
          <dgm:bulletEnabled val="1"/>
        </dgm:presLayoutVars>
      </dgm:prSet>
      <dgm:spPr/>
    </dgm:pt>
    <dgm:pt modelId="{C066C8EF-9FA0-44D1-B733-B47522C3BE8E}" type="pres">
      <dgm:prSet presAssocID="{0D4B345B-6A59-4C92-BEE7-E709955A2FF0}" presName="root" presStyleCnt="0"/>
      <dgm:spPr/>
    </dgm:pt>
    <dgm:pt modelId="{CCBAFE99-B4C5-414C-B3E1-B862442DD0FB}" type="pres">
      <dgm:prSet presAssocID="{0D4B345B-6A59-4C92-BEE7-E709955A2FF0}" presName="rootComposite" presStyleCnt="0"/>
      <dgm:spPr/>
    </dgm:pt>
    <dgm:pt modelId="{C5450F35-BBBC-4F10-8B60-231F51966AD0}" type="pres">
      <dgm:prSet presAssocID="{0D4B345B-6A59-4C92-BEE7-E709955A2FF0}" presName="rootText" presStyleLbl="node1" presStyleIdx="3" presStyleCnt="4" custScaleX="81273" custScaleY="65041"/>
      <dgm:spPr/>
    </dgm:pt>
    <dgm:pt modelId="{A6AA2C29-8174-4C9E-BC36-85CD93DBBF33}" type="pres">
      <dgm:prSet presAssocID="{0D4B345B-6A59-4C92-BEE7-E709955A2FF0}" presName="rootConnector" presStyleLbl="node1" presStyleIdx="3" presStyleCnt="4"/>
      <dgm:spPr/>
    </dgm:pt>
    <dgm:pt modelId="{85CFE4FB-2A2B-40DC-B1F7-1FA945EAA864}" type="pres">
      <dgm:prSet presAssocID="{0D4B345B-6A59-4C92-BEE7-E709955A2FF0}" presName="childShape" presStyleCnt="0"/>
      <dgm:spPr/>
    </dgm:pt>
    <dgm:pt modelId="{AF3D077B-289B-4D37-BE58-E6B80F1AD260}" type="pres">
      <dgm:prSet presAssocID="{D3A3F59C-B86B-41AB-91D8-D292DC2ACBC5}" presName="Name13" presStyleLbl="parChTrans1D2" presStyleIdx="9" presStyleCnt="10"/>
      <dgm:spPr/>
    </dgm:pt>
    <dgm:pt modelId="{D3C539A6-3F70-4241-9AC2-CDAAFC3B77B6}" type="pres">
      <dgm:prSet presAssocID="{D1F03A46-010F-4BEF-9CB3-491540DCFBC8}" presName="childText" presStyleLbl="bgAcc1" presStyleIdx="9" presStyleCnt="10">
        <dgm:presLayoutVars>
          <dgm:bulletEnabled val="1"/>
        </dgm:presLayoutVars>
      </dgm:prSet>
      <dgm:spPr/>
    </dgm:pt>
  </dgm:ptLst>
  <dgm:cxnLst>
    <dgm:cxn modelId="{645D9802-54D5-4C01-8577-C87372508A03}" srcId="{94E49AA0-9A0E-471C-8398-63DF181F9D2E}" destId="{F251B185-15A7-4EA2-A0EC-1A5AECF86FEA}" srcOrd="2" destOrd="0" parTransId="{3CDA7BD8-C8ED-44D9-9FB4-C084F04F8F6E}" sibTransId="{1BB7E75A-4DA9-49AF-AEF9-F4094BC66440}"/>
    <dgm:cxn modelId="{CAF68D0E-8378-4E9E-A330-07F7AA62D069}" srcId="{F251B185-15A7-4EA2-A0EC-1A5AECF86FEA}" destId="{29F3D379-F6FD-474D-87F1-25F3B54E1013}" srcOrd="1" destOrd="0" parTransId="{EBE45FF6-9348-4002-99B3-DC0976404233}" sibTransId="{60292760-D09B-4087-9205-D8CA7BE90724}"/>
    <dgm:cxn modelId="{6F1A060F-2F83-4FC5-B37B-4358AA7711B5}" srcId="{94E49AA0-9A0E-471C-8398-63DF181F9D2E}" destId="{0D4B345B-6A59-4C92-BEE7-E709955A2FF0}" srcOrd="3" destOrd="0" parTransId="{57578BD3-71A1-4CE6-8425-5A28C8A7F82F}" sibTransId="{068F2612-0FE7-4286-8A6E-66A4A931CBB5}"/>
    <dgm:cxn modelId="{A64AE912-DC4C-4E80-82D7-4E3EBACCB580}" type="presOf" srcId="{D3A3F59C-B86B-41AB-91D8-D292DC2ACBC5}" destId="{AF3D077B-289B-4D37-BE58-E6B80F1AD260}" srcOrd="0" destOrd="0" presId="urn:microsoft.com/office/officeart/2005/8/layout/hierarchy3"/>
    <dgm:cxn modelId="{A2808C15-627C-48F1-AFC2-CA7D5EB2E764}" srcId="{94E49AA0-9A0E-471C-8398-63DF181F9D2E}" destId="{93AD3E32-B711-4052-A023-24D9EF38A20B}" srcOrd="0" destOrd="0" parTransId="{A88B4B88-8715-40C2-9C80-10A0AFE95DDD}" sibTransId="{B0489D41-E6C2-4F44-98F3-62D8EC63A77D}"/>
    <dgm:cxn modelId="{494CFE15-7EC7-475C-9F0D-3CD903AD759B}" type="presOf" srcId="{BC6C9B03-2931-4217-AA5C-6B3B9B278F1B}" destId="{852417E8-C071-4F29-A506-6E89A69C1890}" srcOrd="0" destOrd="0" presId="urn:microsoft.com/office/officeart/2005/8/layout/hierarchy3"/>
    <dgm:cxn modelId="{BFD15F22-9F77-45E5-89E4-35A790F2EC08}" type="presOf" srcId="{4A0B63D9-5C3A-4720-849D-721A990EA9AB}" destId="{5F1347FB-E529-440C-A553-D7FEAEEDC8EF}" srcOrd="0" destOrd="0" presId="urn:microsoft.com/office/officeart/2005/8/layout/hierarchy3"/>
    <dgm:cxn modelId="{33900124-4E29-4DD2-9865-5C4E2334EA9E}" type="presOf" srcId="{93AD3E32-B711-4052-A023-24D9EF38A20B}" destId="{21D1F5DE-CB38-4CEB-8F37-C283985EE7C6}" srcOrd="1" destOrd="0" presId="urn:microsoft.com/office/officeart/2005/8/layout/hierarchy3"/>
    <dgm:cxn modelId="{5A32EC25-6974-4DF9-8252-434E843A2059}" type="presOf" srcId="{22307031-5FA0-4684-9DB1-7616C976D9C3}" destId="{954379FB-69EB-4176-9AF1-B9703D7B17D0}" srcOrd="0" destOrd="0" presId="urn:microsoft.com/office/officeart/2005/8/layout/hierarchy3"/>
    <dgm:cxn modelId="{E5DE8A27-D6B9-4157-995D-2843E1DA85B3}" type="presOf" srcId="{F251B185-15A7-4EA2-A0EC-1A5AECF86FEA}" destId="{00B48B98-25C3-4592-BEBB-4811673FC2EC}" srcOrd="1" destOrd="0" presId="urn:microsoft.com/office/officeart/2005/8/layout/hierarchy3"/>
    <dgm:cxn modelId="{5CA99E2A-702B-49A9-A28F-DF24766B2E83}" type="presOf" srcId="{BE5EC95C-61F4-440E-8129-850DEFF0BF0D}" destId="{C4D40791-C695-4722-8F44-DD53D389B7C0}" srcOrd="0" destOrd="0" presId="urn:microsoft.com/office/officeart/2005/8/layout/hierarchy3"/>
    <dgm:cxn modelId="{E6849132-D331-4999-BA27-5ED1283173FB}" srcId="{94E49AA0-9A0E-471C-8398-63DF181F9D2E}" destId="{22307031-5FA0-4684-9DB1-7616C976D9C3}" srcOrd="1" destOrd="0" parTransId="{A6BD2FEC-F849-4F7D-93A4-53608CE914C2}" sibTransId="{9285224C-6CFF-485F-B115-E0496602F2E3}"/>
    <dgm:cxn modelId="{2822915B-53EA-4A1A-937B-EAED0781C633}" srcId="{F251B185-15A7-4EA2-A0EC-1A5AECF86FEA}" destId="{6AD18EB8-F284-4F19-BCEF-D7C2CAD68073}" srcOrd="2" destOrd="0" parTransId="{E524BCA6-C51E-4DF5-9382-73A10CF3C753}" sibTransId="{00568E66-6016-4DF3-BF6D-2C30FA3D2AF1}"/>
    <dgm:cxn modelId="{5B192F44-B727-45A9-B9F2-E1F7BA378E10}" type="presOf" srcId="{0D4B345B-6A59-4C92-BEE7-E709955A2FF0}" destId="{A6AA2C29-8174-4C9E-BC36-85CD93DBBF33}" srcOrd="1" destOrd="0" presId="urn:microsoft.com/office/officeart/2005/8/layout/hierarchy3"/>
    <dgm:cxn modelId="{B09F9C46-C64E-4A45-AB77-1F6A6F624A87}" type="presOf" srcId="{1E0A3690-1C90-4129-8514-E23655019605}" destId="{54BBCF8E-2A5C-47AB-9E9C-A5C084C96AC0}" srcOrd="0" destOrd="0" presId="urn:microsoft.com/office/officeart/2005/8/layout/hierarchy3"/>
    <dgm:cxn modelId="{4DF5B467-299F-43A4-B15A-2AA03EA8F79C}" srcId="{93AD3E32-B711-4052-A023-24D9EF38A20B}" destId="{4A0B63D9-5C3A-4720-849D-721A990EA9AB}" srcOrd="0" destOrd="0" parTransId="{B56FAA00-37D8-4545-9860-158F7AF2E820}" sibTransId="{A2767FEE-FB11-4DB9-AD43-AA9EE2CCDD3F}"/>
    <dgm:cxn modelId="{34635E68-3D95-4444-9956-0CF3E87AAC02}" srcId="{93AD3E32-B711-4052-A023-24D9EF38A20B}" destId="{C2B0C0EB-79CE-4E7A-9657-2351A1324B7D}" srcOrd="2" destOrd="0" parTransId="{D74C559B-E4F3-46F5-A518-AA0B77BDD0CA}" sibTransId="{9D46DB48-C1F1-4427-A100-38CA97CDC097}"/>
    <dgm:cxn modelId="{0D1E0E6C-A9F7-44D7-802F-1AC20C61EBD7}" srcId="{22307031-5FA0-4684-9DB1-7616C976D9C3}" destId="{1E0A3690-1C90-4129-8514-E23655019605}" srcOrd="0" destOrd="0" parTransId="{ED50BE4D-4FDC-42D4-AAA3-93A854F13583}" sibTransId="{60E7A7FA-C184-49A7-B1B0-EB5ED09C583D}"/>
    <dgm:cxn modelId="{8D93DD75-55E9-417B-8249-6FF444FADEB5}" srcId="{22307031-5FA0-4684-9DB1-7616C976D9C3}" destId="{BE5EC95C-61F4-440E-8129-850DEFF0BF0D}" srcOrd="2" destOrd="0" parTransId="{D0A29401-1B50-4112-82C6-2E1A95E58C93}" sibTransId="{750916CC-BDDC-4E2A-A93F-798AC28EB894}"/>
    <dgm:cxn modelId="{95C5CC5A-4252-4788-A1FA-688F247A30C0}" srcId="{93AD3E32-B711-4052-A023-24D9EF38A20B}" destId="{BC6C9B03-2931-4217-AA5C-6B3B9B278F1B}" srcOrd="1" destOrd="0" parTransId="{2B699539-9AC7-4301-A77E-B84084D106EF}" sibTransId="{3D91032C-C10B-4D6A-B755-12B62C440DEB}"/>
    <dgm:cxn modelId="{FD857186-80E2-4415-BD70-BF6D0B9C9511}" srcId="{0D4B345B-6A59-4C92-BEE7-E709955A2FF0}" destId="{D1F03A46-010F-4BEF-9CB3-491540DCFBC8}" srcOrd="0" destOrd="0" parTransId="{D3A3F59C-B86B-41AB-91D8-D292DC2ACBC5}" sibTransId="{0BA61CC9-33CF-41C2-B543-1D49E1D16825}"/>
    <dgm:cxn modelId="{4868BA8C-2A79-4103-97D1-146D6D3DA743}" type="presOf" srcId="{D74C559B-E4F3-46F5-A518-AA0B77BDD0CA}" destId="{B0615A10-E23D-4014-8FEB-CF9577D4055C}" srcOrd="0" destOrd="0" presId="urn:microsoft.com/office/officeart/2005/8/layout/hierarchy3"/>
    <dgm:cxn modelId="{8F3DDC90-1B42-47DE-BCBF-45E0CADFC64A}" srcId="{F251B185-15A7-4EA2-A0EC-1A5AECF86FEA}" destId="{7239CBD8-2909-428B-879E-4483CD094021}" srcOrd="0" destOrd="0" parTransId="{5ED7F43F-6E94-4829-AD6D-E3CCFE07F2B9}" sibTransId="{E037A80B-204B-4C6E-BC56-C9DFA4F8C3EB}"/>
    <dgm:cxn modelId="{65B21F92-C0D6-42B2-ADE2-4A5262D22DE1}" type="presOf" srcId="{22307031-5FA0-4684-9DB1-7616C976D9C3}" destId="{3690DE57-EBDF-440B-B77B-FE97ACCFF930}" srcOrd="1" destOrd="0" presId="urn:microsoft.com/office/officeart/2005/8/layout/hierarchy3"/>
    <dgm:cxn modelId="{CDB2E693-4C35-4272-B31B-D62823BB4591}" type="presOf" srcId="{0D4B345B-6A59-4C92-BEE7-E709955A2FF0}" destId="{C5450F35-BBBC-4F10-8B60-231F51966AD0}" srcOrd="0" destOrd="0" presId="urn:microsoft.com/office/officeart/2005/8/layout/hierarchy3"/>
    <dgm:cxn modelId="{A6808994-0918-4E11-B16A-A7045A3DA4FD}" type="presOf" srcId="{6AD18EB8-F284-4F19-BCEF-D7C2CAD68073}" destId="{9D031AC1-C025-45B2-B5E4-8B9585193D3E}" srcOrd="0" destOrd="0" presId="urn:microsoft.com/office/officeart/2005/8/layout/hierarchy3"/>
    <dgm:cxn modelId="{8298E398-43FB-4F8F-906E-6CF9B9F9EEFA}" type="presOf" srcId="{5ED7F43F-6E94-4829-AD6D-E3CCFE07F2B9}" destId="{41F678F1-62B1-4BE2-B189-68610BC0C697}" srcOrd="0" destOrd="0" presId="urn:microsoft.com/office/officeart/2005/8/layout/hierarchy3"/>
    <dgm:cxn modelId="{271455A5-1E6D-4D56-AFDB-578D77061C58}" type="presOf" srcId="{F251B185-15A7-4EA2-A0EC-1A5AECF86FEA}" destId="{07C02856-36E5-4FB6-97FF-49B7400F8060}" srcOrd="0" destOrd="0" presId="urn:microsoft.com/office/officeart/2005/8/layout/hierarchy3"/>
    <dgm:cxn modelId="{3633E9A8-1725-4358-BEBB-06D640EA246F}" type="presOf" srcId="{7239CBD8-2909-428B-879E-4483CD094021}" destId="{24869515-0935-465F-899D-7ED8E9F593F4}" srcOrd="0" destOrd="0" presId="urn:microsoft.com/office/officeart/2005/8/layout/hierarchy3"/>
    <dgm:cxn modelId="{77D39AAB-6328-4884-BE64-B61DE06B74F5}" type="presOf" srcId="{AE6E6239-69B2-49D4-B969-92AAA9D9CAD5}" destId="{F7A66498-0DEE-4FF2-A9D0-A4E05F7253F3}" srcOrd="0" destOrd="0" presId="urn:microsoft.com/office/officeart/2005/8/layout/hierarchy3"/>
    <dgm:cxn modelId="{29DE55AC-7159-472B-966B-6E08221B3C0B}" srcId="{22307031-5FA0-4684-9DB1-7616C976D9C3}" destId="{25167C1E-BB68-4DFC-9BD7-5BAE126B297E}" srcOrd="1" destOrd="0" parTransId="{AE6E6239-69B2-49D4-B969-92AAA9D9CAD5}" sibTransId="{9B1BE0FC-06C2-4826-82C4-1176ABC2D533}"/>
    <dgm:cxn modelId="{3DDB85B0-CF3A-4059-8821-55CF7AABE4BE}" type="presOf" srcId="{E524BCA6-C51E-4DF5-9382-73A10CF3C753}" destId="{49F1A1DB-EF6F-4379-8738-8F4A6ABBDAAE}" srcOrd="0" destOrd="0" presId="urn:microsoft.com/office/officeart/2005/8/layout/hierarchy3"/>
    <dgm:cxn modelId="{2B9999B4-67A5-4050-BDF8-F450EEE83DA7}" type="presOf" srcId="{D1F03A46-010F-4BEF-9CB3-491540DCFBC8}" destId="{D3C539A6-3F70-4241-9AC2-CDAAFC3B77B6}" srcOrd="0" destOrd="0" presId="urn:microsoft.com/office/officeart/2005/8/layout/hierarchy3"/>
    <dgm:cxn modelId="{CDA3CAB4-D94C-43DA-A114-936155348CEC}" type="presOf" srcId="{94E49AA0-9A0E-471C-8398-63DF181F9D2E}" destId="{48AA461C-E2F6-4A74-9BC4-4390A458FEFB}" srcOrd="0" destOrd="0" presId="urn:microsoft.com/office/officeart/2005/8/layout/hierarchy3"/>
    <dgm:cxn modelId="{C1E158B9-5D3F-413A-85A8-00D8BFE1E76F}" type="presOf" srcId="{29F3D379-F6FD-474D-87F1-25F3B54E1013}" destId="{4384A575-BB5E-4058-B5F0-5A708BF99F24}" srcOrd="0" destOrd="0" presId="urn:microsoft.com/office/officeart/2005/8/layout/hierarchy3"/>
    <dgm:cxn modelId="{E5F9E1BF-2060-4A14-BE70-A74558F09CC1}" type="presOf" srcId="{2B699539-9AC7-4301-A77E-B84084D106EF}" destId="{D7C567C8-4091-4C73-8874-E0CF820F8F41}" srcOrd="0" destOrd="0" presId="urn:microsoft.com/office/officeart/2005/8/layout/hierarchy3"/>
    <dgm:cxn modelId="{EDE32FC1-A49E-430D-99A8-1BC3C9E1AC3D}" type="presOf" srcId="{ED50BE4D-4FDC-42D4-AAA3-93A854F13583}" destId="{ED019C86-BF50-47DA-97E7-E8CD3E2F57D1}" srcOrd="0" destOrd="0" presId="urn:microsoft.com/office/officeart/2005/8/layout/hierarchy3"/>
    <dgm:cxn modelId="{45A9B6C6-5F78-4F66-8A7B-88BE6B213312}" type="presOf" srcId="{D0A29401-1B50-4112-82C6-2E1A95E58C93}" destId="{11A94C0A-5F3D-44F1-A43B-EC4E310505A2}" srcOrd="0" destOrd="0" presId="urn:microsoft.com/office/officeart/2005/8/layout/hierarchy3"/>
    <dgm:cxn modelId="{85D0F4CA-E8DF-415A-81D8-AC99EBC1F4CE}" type="presOf" srcId="{B56FAA00-37D8-4545-9860-158F7AF2E820}" destId="{FA8CF508-C694-47A3-9995-E58756225715}" srcOrd="0" destOrd="0" presId="urn:microsoft.com/office/officeart/2005/8/layout/hierarchy3"/>
    <dgm:cxn modelId="{405650D7-A6E5-43DB-A38B-563A3C421930}" type="presOf" srcId="{93AD3E32-B711-4052-A023-24D9EF38A20B}" destId="{9BEEC17C-B192-4119-9977-6A968EBEA9ED}" srcOrd="0" destOrd="0" presId="urn:microsoft.com/office/officeart/2005/8/layout/hierarchy3"/>
    <dgm:cxn modelId="{A6E486E1-28E5-4AAF-8F52-DAB117C9CCB3}" type="presOf" srcId="{EBE45FF6-9348-4002-99B3-DC0976404233}" destId="{2A16BBDB-998F-4A64-9FAE-8258CF67FB5F}" srcOrd="0" destOrd="0" presId="urn:microsoft.com/office/officeart/2005/8/layout/hierarchy3"/>
    <dgm:cxn modelId="{8413FDE5-0C5D-4801-9FC5-FB97F5B35412}" type="presOf" srcId="{C2B0C0EB-79CE-4E7A-9657-2351A1324B7D}" destId="{703EE356-EE21-4693-B4CD-FBB8DA134B79}" srcOrd="0" destOrd="0" presId="urn:microsoft.com/office/officeart/2005/8/layout/hierarchy3"/>
    <dgm:cxn modelId="{21BABEF7-A2CD-4CD2-AF85-F4F64F35A4AB}" type="presOf" srcId="{25167C1E-BB68-4DFC-9BD7-5BAE126B297E}" destId="{4A104C29-4560-4827-A1C6-F33460A6FA8C}" srcOrd="0" destOrd="0" presId="urn:microsoft.com/office/officeart/2005/8/layout/hierarchy3"/>
    <dgm:cxn modelId="{A94B34D0-EF9A-4610-985E-B31223C72D35}" type="presParOf" srcId="{48AA461C-E2F6-4A74-9BC4-4390A458FEFB}" destId="{2494D8D3-C826-4CC8-9FD9-FDF1948F23C3}" srcOrd="0" destOrd="0" presId="urn:microsoft.com/office/officeart/2005/8/layout/hierarchy3"/>
    <dgm:cxn modelId="{AD08B263-79CD-45F8-AF8C-549A26BF26D1}" type="presParOf" srcId="{2494D8D3-C826-4CC8-9FD9-FDF1948F23C3}" destId="{32A826ED-DB52-40F5-B2F9-6AF8960CAB20}" srcOrd="0" destOrd="0" presId="urn:microsoft.com/office/officeart/2005/8/layout/hierarchy3"/>
    <dgm:cxn modelId="{B4615BAE-77FB-4CBC-920F-1727FC881B01}" type="presParOf" srcId="{32A826ED-DB52-40F5-B2F9-6AF8960CAB20}" destId="{9BEEC17C-B192-4119-9977-6A968EBEA9ED}" srcOrd="0" destOrd="0" presId="urn:microsoft.com/office/officeart/2005/8/layout/hierarchy3"/>
    <dgm:cxn modelId="{630281E8-DD8A-4EE5-9D73-257644CDD91F}" type="presParOf" srcId="{32A826ED-DB52-40F5-B2F9-6AF8960CAB20}" destId="{21D1F5DE-CB38-4CEB-8F37-C283985EE7C6}" srcOrd="1" destOrd="0" presId="urn:microsoft.com/office/officeart/2005/8/layout/hierarchy3"/>
    <dgm:cxn modelId="{537BC252-CEB9-4395-896E-A5799271F292}" type="presParOf" srcId="{2494D8D3-C826-4CC8-9FD9-FDF1948F23C3}" destId="{C94EE565-1F81-4DDD-8D79-649123CB9011}" srcOrd="1" destOrd="0" presId="urn:microsoft.com/office/officeart/2005/8/layout/hierarchy3"/>
    <dgm:cxn modelId="{48DC7FC8-F73F-4C41-8742-F5C95F78C5B1}" type="presParOf" srcId="{C94EE565-1F81-4DDD-8D79-649123CB9011}" destId="{FA8CF508-C694-47A3-9995-E58756225715}" srcOrd="0" destOrd="0" presId="urn:microsoft.com/office/officeart/2005/8/layout/hierarchy3"/>
    <dgm:cxn modelId="{7A410CD0-911D-46A7-B2A6-E6B4A181ABEF}" type="presParOf" srcId="{C94EE565-1F81-4DDD-8D79-649123CB9011}" destId="{5F1347FB-E529-440C-A553-D7FEAEEDC8EF}" srcOrd="1" destOrd="0" presId="urn:microsoft.com/office/officeart/2005/8/layout/hierarchy3"/>
    <dgm:cxn modelId="{C1C89BBE-0233-4E58-AAA7-1EE6AACE5865}" type="presParOf" srcId="{C94EE565-1F81-4DDD-8D79-649123CB9011}" destId="{D7C567C8-4091-4C73-8874-E0CF820F8F41}" srcOrd="2" destOrd="0" presId="urn:microsoft.com/office/officeart/2005/8/layout/hierarchy3"/>
    <dgm:cxn modelId="{FC368634-F28E-4C32-BCC3-684F58C751E9}" type="presParOf" srcId="{C94EE565-1F81-4DDD-8D79-649123CB9011}" destId="{852417E8-C071-4F29-A506-6E89A69C1890}" srcOrd="3" destOrd="0" presId="urn:microsoft.com/office/officeart/2005/8/layout/hierarchy3"/>
    <dgm:cxn modelId="{FD8FDC0F-207C-42AE-845E-BC60F3C6D13B}" type="presParOf" srcId="{C94EE565-1F81-4DDD-8D79-649123CB9011}" destId="{B0615A10-E23D-4014-8FEB-CF9577D4055C}" srcOrd="4" destOrd="0" presId="urn:microsoft.com/office/officeart/2005/8/layout/hierarchy3"/>
    <dgm:cxn modelId="{C7C1E38F-2B3A-4772-90B1-4CB9395F7913}" type="presParOf" srcId="{C94EE565-1F81-4DDD-8D79-649123CB9011}" destId="{703EE356-EE21-4693-B4CD-FBB8DA134B79}" srcOrd="5" destOrd="0" presId="urn:microsoft.com/office/officeart/2005/8/layout/hierarchy3"/>
    <dgm:cxn modelId="{52883C5E-F347-4838-9350-05CA3EA4F921}" type="presParOf" srcId="{48AA461C-E2F6-4A74-9BC4-4390A458FEFB}" destId="{9D755079-1D57-49D3-88B8-065D1F454930}" srcOrd="1" destOrd="0" presId="urn:microsoft.com/office/officeart/2005/8/layout/hierarchy3"/>
    <dgm:cxn modelId="{75A03575-9DD2-43EE-8506-7500D27C33DF}" type="presParOf" srcId="{9D755079-1D57-49D3-88B8-065D1F454930}" destId="{C2F799BE-D109-4176-8BF3-9231C87532DC}" srcOrd="0" destOrd="0" presId="urn:microsoft.com/office/officeart/2005/8/layout/hierarchy3"/>
    <dgm:cxn modelId="{863B9896-5085-46C6-AD1D-0F58BAF0875C}" type="presParOf" srcId="{C2F799BE-D109-4176-8BF3-9231C87532DC}" destId="{954379FB-69EB-4176-9AF1-B9703D7B17D0}" srcOrd="0" destOrd="0" presId="urn:microsoft.com/office/officeart/2005/8/layout/hierarchy3"/>
    <dgm:cxn modelId="{E0482F25-F0B9-46FA-A6DA-03998D39447A}" type="presParOf" srcId="{C2F799BE-D109-4176-8BF3-9231C87532DC}" destId="{3690DE57-EBDF-440B-B77B-FE97ACCFF930}" srcOrd="1" destOrd="0" presId="urn:microsoft.com/office/officeart/2005/8/layout/hierarchy3"/>
    <dgm:cxn modelId="{FC4226A4-C422-4B67-8FFC-986168F5A844}" type="presParOf" srcId="{9D755079-1D57-49D3-88B8-065D1F454930}" destId="{A7D910B1-EADB-4104-BBF7-D9F992385EDA}" srcOrd="1" destOrd="0" presId="urn:microsoft.com/office/officeart/2005/8/layout/hierarchy3"/>
    <dgm:cxn modelId="{51BA8F5B-6679-45A7-977D-BD995BF34621}" type="presParOf" srcId="{A7D910B1-EADB-4104-BBF7-D9F992385EDA}" destId="{ED019C86-BF50-47DA-97E7-E8CD3E2F57D1}" srcOrd="0" destOrd="0" presId="urn:microsoft.com/office/officeart/2005/8/layout/hierarchy3"/>
    <dgm:cxn modelId="{981F7B82-76BF-4C8B-A7E7-FD448C2147BC}" type="presParOf" srcId="{A7D910B1-EADB-4104-BBF7-D9F992385EDA}" destId="{54BBCF8E-2A5C-47AB-9E9C-A5C084C96AC0}" srcOrd="1" destOrd="0" presId="urn:microsoft.com/office/officeart/2005/8/layout/hierarchy3"/>
    <dgm:cxn modelId="{50DF1E86-DC14-4064-A2A4-C718E1D90BBB}" type="presParOf" srcId="{A7D910B1-EADB-4104-BBF7-D9F992385EDA}" destId="{F7A66498-0DEE-4FF2-A9D0-A4E05F7253F3}" srcOrd="2" destOrd="0" presId="urn:microsoft.com/office/officeart/2005/8/layout/hierarchy3"/>
    <dgm:cxn modelId="{7DF6F857-7C2B-404E-B1A1-2E67C208F7EA}" type="presParOf" srcId="{A7D910B1-EADB-4104-BBF7-D9F992385EDA}" destId="{4A104C29-4560-4827-A1C6-F33460A6FA8C}" srcOrd="3" destOrd="0" presId="urn:microsoft.com/office/officeart/2005/8/layout/hierarchy3"/>
    <dgm:cxn modelId="{506EBF5C-71F6-4C95-8BD9-E908F4A3737C}" type="presParOf" srcId="{A7D910B1-EADB-4104-BBF7-D9F992385EDA}" destId="{11A94C0A-5F3D-44F1-A43B-EC4E310505A2}" srcOrd="4" destOrd="0" presId="urn:microsoft.com/office/officeart/2005/8/layout/hierarchy3"/>
    <dgm:cxn modelId="{E1A45600-1221-4867-BB51-48937BC4F274}" type="presParOf" srcId="{A7D910B1-EADB-4104-BBF7-D9F992385EDA}" destId="{C4D40791-C695-4722-8F44-DD53D389B7C0}" srcOrd="5" destOrd="0" presId="urn:microsoft.com/office/officeart/2005/8/layout/hierarchy3"/>
    <dgm:cxn modelId="{316B5B98-5D26-4D04-9A99-D9426E69CB30}" type="presParOf" srcId="{48AA461C-E2F6-4A74-9BC4-4390A458FEFB}" destId="{0F4F9AD4-0073-497E-94F8-0CFD92F83CDF}" srcOrd="2" destOrd="0" presId="urn:microsoft.com/office/officeart/2005/8/layout/hierarchy3"/>
    <dgm:cxn modelId="{86230D6D-A433-4526-9541-844914A1C4D7}" type="presParOf" srcId="{0F4F9AD4-0073-497E-94F8-0CFD92F83CDF}" destId="{E25366A0-C2DF-4A79-BC1C-231DD009F3A2}" srcOrd="0" destOrd="0" presId="urn:microsoft.com/office/officeart/2005/8/layout/hierarchy3"/>
    <dgm:cxn modelId="{5F4A353D-9310-40D9-B8E2-114D6D4D0B59}" type="presParOf" srcId="{E25366A0-C2DF-4A79-BC1C-231DD009F3A2}" destId="{07C02856-36E5-4FB6-97FF-49B7400F8060}" srcOrd="0" destOrd="0" presId="urn:microsoft.com/office/officeart/2005/8/layout/hierarchy3"/>
    <dgm:cxn modelId="{19B489BF-EBEF-430A-BBFA-25A0D0DADEAA}" type="presParOf" srcId="{E25366A0-C2DF-4A79-BC1C-231DD009F3A2}" destId="{00B48B98-25C3-4592-BEBB-4811673FC2EC}" srcOrd="1" destOrd="0" presId="urn:microsoft.com/office/officeart/2005/8/layout/hierarchy3"/>
    <dgm:cxn modelId="{D7A3E7BC-A7E3-4423-A427-6222CE238430}" type="presParOf" srcId="{0F4F9AD4-0073-497E-94F8-0CFD92F83CDF}" destId="{10097B29-6DEA-4245-927F-C4BDAE0CD757}" srcOrd="1" destOrd="0" presId="urn:microsoft.com/office/officeart/2005/8/layout/hierarchy3"/>
    <dgm:cxn modelId="{8692FEA4-1782-403B-95DB-191ACF2AABBD}" type="presParOf" srcId="{10097B29-6DEA-4245-927F-C4BDAE0CD757}" destId="{41F678F1-62B1-4BE2-B189-68610BC0C697}" srcOrd="0" destOrd="0" presId="urn:microsoft.com/office/officeart/2005/8/layout/hierarchy3"/>
    <dgm:cxn modelId="{3CBAEECD-6875-442C-9DC1-8698991CC736}" type="presParOf" srcId="{10097B29-6DEA-4245-927F-C4BDAE0CD757}" destId="{24869515-0935-465F-899D-7ED8E9F593F4}" srcOrd="1" destOrd="0" presId="urn:microsoft.com/office/officeart/2005/8/layout/hierarchy3"/>
    <dgm:cxn modelId="{67C26784-D2B7-4F93-BF6F-FD80751DB621}" type="presParOf" srcId="{10097B29-6DEA-4245-927F-C4BDAE0CD757}" destId="{2A16BBDB-998F-4A64-9FAE-8258CF67FB5F}" srcOrd="2" destOrd="0" presId="urn:microsoft.com/office/officeart/2005/8/layout/hierarchy3"/>
    <dgm:cxn modelId="{975649AC-8CFF-4E81-B27B-27C5EA52D5D3}" type="presParOf" srcId="{10097B29-6DEA-4245-927F-C4BDAE0CD757}" destId="{4384A575-BB5E-4058-B5F0-5A708BF99F24}" srcOrd="3" destOrd="0" presId="urn:microsoft.com/office/officeart/2005/8/layout/hierarchy3"/>
    <dgm:cxn modelId="{C2A77278-C987-4C71-91B3-E0421A6EDCF7}" type="presParOf" srcId="{10097B29-6DEA-4245-927F-C4BDAE0CD757}" destId="{49F1A1DB-EF6F-4379-8738-8F4A6ABBDAAE}" srcOrd="4" destOrd="0" presId="urn:microsoft.com/office/officeart/2005/8/layout/hierarchy3"/>
    <dgm:cxn modelId="{01732714-5CA3-4200-86AC-8C19C222F225}" type="presParOf" srcId="{10097B29-6DEA-4245-927F-C4BDAE0CD757}" destId="{9D031AC1-C025-45B2-B5E4-8B9585193D3E}" srcOrd="5" destOrd="0" presId="urn:microsoft.com/office/officeart/2005/8/layout/hierarchy3"/>
    <dgm:cxn modelId="{12B88658-9A81-4529-BC80-EBBDDEA6642C}" type="presParOf" srcId="{48AA461C-E2F6-4A74-9BC4-4390A458FEFB}" destId="{C066C8EF-9FA0-44D1-B733-B47522C3BE8E}" srcOrd="3" destOrd="0" presId="urn:microsoft.com/office/officeart/2005/8/layout/hierarchy3"/>
    <dgm:cxn modelId="{2EC6CB12-506F-4159-B338-D5DC532533D6}" type="presParOf" srcId="{C066C8EF-9FA0-44D1-B733-B47522C3BE8E}" destId="{CCBAFE99-B4C5-414C-B3E1-B862442DD0FB}" srcOrd="0" destOrd="0" presId="urn:microsoft.com/office/officeart/2005/8/layout/hierarchy3"/>
    <dgm:cxn modelId="{7AE3E5A6-D7DD-4E1F-856C-0B30114152E3}" type="presParOf" srcId="{CCBAFE99-B4C5-414C-B3E1-B862442DD0FB}" destId="{C5450F35-BBBC-4F10-8B60-231F51966AD0}" srcOrd="0" destOrd="0" presId="urn:microsoft.com/office/officeart/2005/8/layout/hierarchy3"/>
    <dgm:cxn modelId="{060AAFEC-BC9B-4041-9054-A644C512D94B}" type="presParOf" srcId="{CCBAFE99-B4C5-414C-B3E1-B862442DD0FB}" destId="{A6AA2C29-8174-4C9E-BC36-85CD93DBBF33}" srcOrd="1" destOrd="0" presId="urn:microsoft.com/office/officeart/2005/8/layout/hierarchy3"/>
    <dgm:cxn modelId="{E7254D9D-4161-44F7-B1F4-495B6783E61B}" type="presParOf" srcId="{C066C8EF-9FA0-44D1-B733-B47522C3BE8E}" destId="{85CFE4FB-2A2B-40DC-B1F7-1FA945EAA864}" srcOrd="1" destOrd="0" presId="urn:microsoft.com/office/officeart/2005/8/layout/hierarchy3"/>
    <dgm:cxn modelId="{EEE4C52F-8873-4DFD-87C8-657CB76F97F4}" type="presParOf" srcId="{85CFE4FB-2A2B-40DC-B1F7-1FA945EAA864}" destId="{AF3D077B-289B-4D37-BE58-E6B80F1AD260}" srcOrd="0" destOrd="0" presId="urn:microsoft.com/office/officeart/2005/8/layout/hierarchy3"/>
    <dgm:cxn modelId="{23CC0D7B-33BE-4298-891C-492BDD182347}" type="presParOf" srcId="{85CFE4FB-2A2B-40DC-B1F7-1FA945EAA864}" destId="{D3C539A6-3F70-4241-9AC2-CDAAFC3B77B6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B0E908-439D-44D7-BC94-05632331703A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5A0CD3D1-AC26-45AC-83C2-13DD8319FCC9}">
      <dgm:prSet custT="1"/>
      <dgm:spPr>
        <a:solidFill>
          <a:srgbClr val="C00000"/>
        </a:solidFill>
      </dgm:spPr>
      <dgm:t>
        <a:bodyPr/>
        <a:lstStyle/>
        <a:p>
          <a:r>
            <a:rPr lang="fr-BE" sz="1600" b="1" dirty="0" err="1"/>
            <a:t>Consumers</a:t>
          </a:r>
          <a:r>
            <a:rPr lang="fr-BE" sz="1600" b="1" dirty="0"/>
            <a:t>’ basic </a:t>
          </a:r>
          <a:r>
            <a:rPr lang="fr-BE" sz="1600" b="1" dirty="0" err="1"/>
            <a:t>needs</a:t>
          </a:r>
          <a:endParaRPr lang="fr-BE" sz="1600" dirty="0"/>
        </a:p>
      </dgm:t>
    </dgm:pt>
    <dgm:pt modelId="{73CAD2DB-E83B-4920-B635-8DA0BB848901}" type="parTrans" cxnId="{C2D27A3A-8449-40F3-878D-0D880A9E72EE}">
      <dgm:prSet/>
      <dgm:spPr/>
      <dgm:t>
        <a:bodyPr/>
        <a:lstStyle/>
        <a:p>
          <a:endParaRPr lang="fr-BE"/>
        </a:p>
      </dgm:t>
    </dgm:pt>
    <dgm:pt modelId="{47E01D8B-0DDB-42C2-B2EC-5599BFF3116E}" type="sibTrans" cxnId="{C2D27A3A-8449-40F3-878D-0D880A9E72EE}">
      <dgm:prSet custT="1"/>
      <dgm:spPr>
        <a:solidFill>
          <a:srgbClr val="C00000"/>
        </a:solidFill>
      </dgm:spPr>
      <dgm:t>
        <a:bodyPr/>
        <a:lstStyle/>
        <a:p>
          <a:r>
            <a:rPr lang="fr-BE" sz="1600" b="1" dirty="0"/>
            <a:t>Good locations</a:t>
          </a:r>
          <a:endParaRPr lang="fr-BE" sz="1600" dirty="0"/>
        </a:p>
      </dgm:t>
    </dgm:pt>
    <dgm:pt modelId="{875D3402-66CF-4904-836E-A349816E2F5C}">
      <dgm:prSet custT="1"/>
      <dgm:spPr>
        <a:solidFill>
          <a:srgbClr val="C00000"/>
        </a:solidFill>
      </dgm:spPr>
      <dgm:t>
        <a:bodyPr/>
        <a:lstStyle/>
        <a:p>
          <a:r>
            <a:rPr lang="fr-BE" sz="1600" b="1" dirty="0"/>
            <a:t>Limited </a:t>
          </a:r>
        </a:p>
        <a:p>
          <a:r>
            <a:rPr lang="fr-BE" sz="1600" b="1" dirty="0"/>
            <a:t>e-commerce </a:t>
          </a:r>
          <a:r>
            <a:rPr lang="fr-BE" sz="1600" b="1" dirty="0" err="1"/>
            <a:t>competition</a:t>
          </a:r>
          <a:endParaRPr lang="fr-BE" sz="1600" dirty="0"/>
        </a:p>
      </dgm:t>
    </dgm:pt>
    <dgm:pt modelId="{ED9BE34E-C751-4CC5-A972-45BD2169C5E6}" type="parTrans" cxnId="{9D5CCF7C-4A1E-4F05-ACDB-BCAEC82F0E3A}">
      <dgm:prSet/>
      <dgm:spPr/>
      <dgm:t>
        <a:bodyPr/>
        <a:lstStyle/>
        <a:p>
          <a:endParaRPr lang="fr-BE"/>
        </a:p>
      </dgm:t>
    </dgm:pt>
    <dgm:pt modelId="{A4EB35CF-8682-4E51-9B21-A1798309B432}" type="sibTrans" cxnId="{9D5CCF7C-4A1E-4F05-ACDB-BCAEC82F0E3A}">
      <dgm:prSet custT="1"/>
      <dgm:spPr>
        <a:solidFill>
          <a:srgbClr val="C00000"/>
        </a:solidFill>
      </dgm:spPr>
      <dgm:t>
        <a:bodyPr/>
        <a:lstStyle/>
        <a:p>
          <a:r>
            <a:rPr lang="fr-BE" sz="1600" b="1" dirty="0"/>
            <a:t>Non-</a:t>
          </a:r>
          <a:r>
            <a:rPr lang="fr-BE" sz="1600" b="1" dirty="0" err="1"/>
            <a:t>cyclical</a:t>
          </a:r>
          <a:r>
            <a:rPr lang="fr-BE" sz="1600" b="1" dirty="0"/>
            <a:t> sector</a:t>
          </a:r>
          <a:endParaRPr lang="fr-BE" sz="1600" dirty="0"/>
        </a:p>
      </dgm:t>
    </dgm:pt>
    <dgm:pt modelId="{0D109A7B-2E8E-4F12-A8F0-CEF2B5DE5C06}" type="pres">
      <dgm:prSet presAssocID="{2AB0E908-439D-44D7-BC94-05632331703A}" presName="Name0" presStyleCnt="0">
        <dgm:presLayoutVars>
          <dgm:chMax/>
          <dgm:chPref/>
          <dgm:dir/>
          <dgm:animLvl val="lvl"/>
        </dgm:presLayoutVars>
      </dgm:prSet>
      <dgm:spPr/>
    </dgm:pt>
    <dgm:pt modelId="{4ABE3BEC-4969-4313-BBD2-AC6FFBBF1F7E}" type="pres">
      <dgm:prSet presAssocID="{5A0CD3D1-AC26-45AC-83C2-13DD8319FCC9}" presName="composite" presStyleCnt="0"/>
      <dgm:spPr/>
    </dgm:pt>
    <dgm:pt modelId="{49D23686-BFA7-484F-A76F-1985C0148492}" type="pres">
      <dgm:prSet presAssocID="{5A0CD3D1-AC26-45AC-83C2-13DD8319FCC9}" presName="Parent1" presStyleLbl="node1" presStyleIdx="0" presStyleCnt="4" custScaleX="95406" custScaleY="75087" custLinFactNeighborX="-60249" custLinFactNeighborY="90642">
        <dgm:presLayoutVars>
          <dgm:chMax val="1"/>
          <dgm:chPref val="1"/>
          <dgm:bulletEnabled val="1"/>
        </dgm:presLayoutVars>
      </dgm:prSet>
      <dgm:spPr/>
    </dgm:pt>
    <dgm:pt modelId="{C5E17945-C85D-4360-8D11-711772E630D3}" type="pres">
      <dgm:prSet presAssocID="{5A0CD3D1-AC26-45AC-83C2-13DD8319FCC9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8D1768E5-287B-46DC-8CF1-18996BBBAE94}" type="pres">
      <dgm:prSet presAssocID="{5A0CD3D1-AC26-45AC-83C2-13DD8319FCC9}" presName="BalanceSpacing" presStyleCnt="0"/>
      <dgm:spPr/>
    </dgm:pt>
    <dgm:pt modelId="{E24AD94F-8BF5-4C17-9821-B460C5D16D7C}" type="pres">
      <dgm:prSet presAssocID="{5A0CD3D1-AC26-45AC-83C2-13DD8319FCC9}" presName="BalanceSpacing1" presStyleCnt="0"/>
      <dgm:spPr/>
    </dgm:pt>
    <dgm:pt modelId="{DC525D22-5794-41E1-A6DF-A9C1B9D4606D}" type="pres">
      <dgm:prSet presAssocID="{47E01D8B-0DDB-42C2-B2EC-5599BFF3116E}" presName="Accent1Text" presStyleLbl="node1" presStyleIdx="1" presStyleCnt="4" custScaleX="99682" custScaleY="80163" custLinFactNeighborX="-6280" custLinFactNeighborY="28615"/>
      <dgm:spPr/>
    </dgm:pt>
    <dgm:pt modelId="{DB78DC87-1752-480B-B23C-156D75B5D0C8}" type="pres">
      <dgm:prSet presAssocID="{47E01D8B-0DDB-42C2-B2EC-5599BFF3116E}" presName="spaceBetweenRectangles" presStyleCnt="0"/>
      <dgm:spPr/>
    </dgm:pt>
    <dgm:pt modelId="{DC903793-31E8-4C6B-BDE1-D8B355D4F5D1}" type="pres">
      <dgm:prSet presAssocID="{875D3402-66CF-4904-836E-A349816E2F5C}" presName="composite" presStyleCnt="0"/>
      <dgm:spPr/>
    </dgm:pt>
    <dgm:pt modelId="{5CD6F92E-E3F9-4438-9F59-188438653CB0}" type="pres">
      <dgm:prSet presAssocID="{875D3402-66CF-4904-836E-A349816E2F5C}" presName="Parent1" presStyleLbl="node1" presStyleIdx="2" presStyleCnt="4" custScaleX="97826" custScaleY="79504" custLinFactNeighborX="41882" custLinFactNeighborY="-47999">
        <dgm:presLayoutVars>
          <dgm:chMax val="1"/>
          <dgm:chPref val="1"/>
          <dgm:bulletEnabled val="1"/>
        </dgm:presLayoutVars>
      </dgm:prSet>
      <dgm:spPr/>
    </dgm:pt>
    <dgm:pt modelId="{2525AD43-0A13-4425-9EDD-2C5862D0FDC8}" type="pres">
      <dgm:prSet presAssocID="{875D3402-66CF-4904-836E-A349816E2F5C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A9A7E8CD-3B64-41E4-8731-DD444F626DAE}" type="pres">
      <dgm:prSet presAssocID="{875D3402-66CF-4904-836E-A349816E2F5C}" presName="BalanceSpacing" presStyleCnt="0"/>
      <dgm:spPr/>
    </dgm:pt>
    <dgm:pt modelId="{82D5AD65-BFB5-4EB1-A7A6-9FE5B796CA75}" type="pres">
      <dgm:prSet presAssocID="{875D3402-66CF-4904-836E-A349816E2F5C}" presName="BalanceSpacing1" presStyleCnt="0"/>
      <dgm:spPr/>
    </dgm:pt>
    <dgm:pt modelId="{00575F79-C4A3-476E-A41C-5B34577447D1}" type="pres">
      <dgm:prSet presAssocID="{A4EB35CF-8682-4E51-9B21-A1798309B432}" presName="Accent1Text" presStyleLbl="node1" presStyleIdx="3" presStyleCnt="4" custScaleX="91829" custScaleY="76834" custLinFactNeighborX="-16340" custLinFactNeighborY="15700"/>
      <dgm:spPr/>
    </dgm:pt>
  </dgm:ptLst>
  <dgm:cxnLst>
    <dgm:cxn modelId="{C2D27A3A-8449-40F3-878D-0D880A9E72EE}" srcId="{2AB0E908-439D-44D7-BC94-05632331703A}" destId="{5A0CD3D1-AC26-45AC-83C2-13DD8319FCC9}" srcOrd="0" destOrd="0" parTransId="{73CAD2DB-E83B-4920-B635-8DA0BB848901}" sibTransId="{47E01D8B-0DDB-42C2-B2EC-5599BFF3116E}"/>
    <dgm:cxn modelId="{CBC8F076-14E3-4C13-8473-6E68E17C648A}" type="presOf" srcId="{875D3402-66CF-4904-836E-A349816E2F5C}" destId="{5CD6F92E-E3F9-4438-9F59-188438653CB0}" srcOrd="0" destOrd="0" presId="urn:microsoft.com/office/officeart/2008/layout/AlternatingHexagons"/>
    <dgm:cxn modelId="{4B6FF158-6A86-4AE1-99BD-9E6C313B90C8}" type="presOf" srcId="{A4EB35CF-8682-4E51-9B21-A1798309B432}" destId="{00575F79-C4A3-476E-A41C-5B34577447D1}" srcOrd="0" destOrd="0" presId="urn:microsoft.com/office/officeart/2008/layout/AlternatingHexagons"/>
    <dgm:cxn modelId="{9D5CCF7C-4A1E-4F05-ACDB-BCAEC82F0E3A}" srcId="{2AB0E908-439D-44D7-BC94-05632331703A}" destId="{875D3402-66CF-4904-836E-A349816E2F5C}" srcOrd="1" destOrd="0" parTransId="{ED9BE34E-C751-4CC5-A972-45BD2169C5E6}" sibTransId="{A4EB35CF-8682-4E51-9B21-A1798309B432}"/>
    <dgm:cxn modelId="{14A4318E-5324-42E7-92F4-27AA169788C1}" type="presOf" srcId="{47E01D8B-0DDB-42C2-B2EC-5599BFF3116E}" destId="{DC525D22-5794-41E1-A6DF-A9C1B9D4606D}" srcOrd="0" destOrd="0" presId="urn:microsoft.com/office/officeart/2008/layout/AlternatingHexagons"/>
    <dgm:cxn modelId="{5FEC1299-ADA4-4D20-BFA7-9C1966974B46}" type="presOf" srcId="{2AB0E908-439D-44D7-BC94-05632331703A}" destId="{0D109A7B-2E8E-4F12-A8F0-CEF2B5DE5C06}" srcOrd="0" destOrd="0" presId="urn:microsoft.com/office/officeart/2008/layout/AlternatingHexagons"/>
    <dgm:cxn modelId="{EB3A67DA-E676-4794-A9F0-BEB6D6B67EB2}" type="presOf" srcId="{5A0CD3D1-AC26-45AC-83C2-13DD8319FCC9}" destId="{49D23686-BFA7-484F-A76F-1985C0148492}" srcOrd="0" destOrd="0" presId="urn:microsoft.com/office/officeart/2008/layout/AlternatingHexagons"/>
    <dgm:cxn modelId="{DEFF6156-49F3-465D-9A23-98C14B22E3CF}" type="presParOf" srcId="{0D109A7B-2E8E-4F12-A8F0-CEF2B5DE5C06}" destId="{4ABE3BEC-4969-4313-BBD2-AC6FFBBF1F7E}" srcOrd="0" destOrd="0" presId="urn:microsoft.com/office/officeart/2008/layout/AlternatingHexagons"/>
    <dgm:cxn modelId="{64CBCDDE-E55F-4567-AE24-4796D088DF54}" type="presParOf" srcId="{4ABE3BEC-4969-4313-BBD2-AC6FFBBF1F7E}" destId="{49D23686-BFA7-484F-A76F-1985C0148492}" srcOrd="0" destOrd="0" presId="urn:microsoft.com/office/officeart/2008/layout/AlternatingHexagons"/>
    <dgm:cxn modelId="{60F0BF5C-F49E-4D85-BC93-1987ABEC6311}" type="presParOf" srcId="{4ABE3BEC-4969-4313-BBD2-AC6FFBBF1F7E}" destId="{C5E17945-C85D-4360-8D11-711772E630D3}" srcOrd="1" destOrd="0" presId="urn:microsoft.com/office/officeart/2008/layout/AlternatingHexagons"/>
    <dgm:cxn modelId="{EB655BCC-5BED-41A6-80F4-E4AB08195492}" type="presParOf" srcId="{4ABE3BEC-4969-4313-BBD2-AC6FFBBF1F7E}" destId="{8D1768E5-287B-46DC-8CF1-18996BBBAE94}" srcOrd="2" destOrd="0" presId="urn:microsoft.com/office/officeart/2008/layout/AlternatingHexagons"/>
    <dgm:cxn modelId="{045AB7F3-92A4-432C-8BE9-33A17E8B0BC2}" type="presParOf" srcId="{4ABE3BEC-4969-4313-BBD2-AC6FFBBF1F7E}" destId="{E24AD94F-8BF5-4C17-9821-B460C5D16D7C}" srcOrd="3" destOrd="0" presId="urn:microsoft.com/office/officeart/2008/layout/AlternatingHexagons"/>
    <dgm:cxn modelId="{E23F268B-C345-46B6-BC08-5FB9DFD43D0D}" type="presParOf" srcId="{4ABE3BEC-4969-4313-BBD2-AC6FFBBF1F7E}" destId="{DC525D22-5794-41E1-A6DF-A9C1B9D4606D}" srcOrd="4" destOrd="0" presId="urn:microsoft.com/office/officeart/2008/layout/AlternatingHexagons"/>
    <dgm:cxn modelId="{7BC079AD-2566-43F9-AF09-444D963A72A8}" type="presParOf" srcId="{0D109A7B-2E8E-4F12-A8F0-CEF2B5DE5C06}" destId="{DB78DC87-1752-480B-B23C-156D75B5D0C8}" srcOrd="1" destOrd="0" presId="urn:microsoft.com/office/officeart/2008/layout/AlternatingHexagons"/>
    <dgm:cxn modelId="{38026A97-55B8-4AF3-A49F-C57C68514788}" type="presParOf" srcId="{0D109A7B-2E8E-4F12-A8F0-CEF2B5DE5C06}" destId="{DC903793-31E8-4C6B-BDE1-D8B355D4F5D1}" srcOrd="2" destOrd="0" presId="urn:microsoft.com/office/officeart/2008/layout/AlternatingHexagons"/>
    <dgm:cxn modelId="{73FC5D0C-2DF3-4A66-B31C-3062E8E29F20}" type="presParOf" srcId="{DC903793-31E8-4C6B-BDE1-D8B355D4F5D1}" destId="{5CD6F92E-E3F9-4438-9F59-188438653CB0}" srcOrd="0" destOrd="0" presId="urn:microsoft.com/office/officeart/2008/layout/AlternatingHexagons"/>
    <dgm:cxn modelId="{8810E647-081A-478A-BB50-AA8B871B5BD9}" type="presParOf" srcId="{DC903793-31E8-4C6B-BDE1-D8B355D4F5D1}" destId="{2525AD43-0A13-4425-9EDD-2C5862D0FDC8}" srcOrd="1" destOrd="0" presId="urn:microsoft.com/office/officeart/2008/layout/AlternatingHexagons"/>
    <dgm:cxn modelId="{B7BE3BA9-A050-4952-A7B1-E021C307C47B}" type="presParOf" srcId="{DC903793-31E8-4C6B-BDE1-D8B355D4F5D1}" destId="{A9A7E8CD-3B64-41E4-8731-DD444F626DAE}" srcOrd="2" destOrd="0" presId="urn:microsoft.com/office/officeart/2008/layout/AlternatingHexagons"/>
    <dgm:cxn modelId="{ACE42619-0907-415B-A8C5-40D3B7A07B99}" type="presParOf" srcId="{DC903793-31E8-4C6B-BDE1-D8B355D4F5D1}" destId="{82D5AD65-BFB5-4EB1-A7A6-9FE5B796CA75}" srcOrd="3" destOrd="0" presId="urn:microsoft.com/office/officeart/2008/layout/AlternatingHexagons"/>
    <dgm:cxn modelId="{C60E4E31-19F5-45CC-9AA8-FD97F6464BC8}" type="presParOf" srcId="{DC903793-31E8-4C6B-BDE1-D8B355D4F5D1}" destId="{00575F79-C4A3-476E-A41C-5B34577447D1}" srcOrd="4" destOrd="0" presId="urn:microsoft.com/office/officeart/2008/layout/AlternatingHexagons"/>
  </dgm:cxnLst>
  <dgm:bg>
    <a:effectLst>
      <a:glow rad="139700">
        <a:schemeClr val="accent3">
          <a:satMod val="175000"/>
          <a:alpha val="40000"/>
        </a:schemeClr>
      </a:glow>
    </a:effectLst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D6C49D-D81A-49F3-B5FC-2255E1EC66AD}">
      <dsp:nvSpPr>
        <dsp:cNvPr id="0" name=""/>
        <dsp:cNvSpPr/>
      </dsp:nvSpPr>
      <dsp:spPr>
        <a:xfrm rot="16200000">
          <a:off x="-1142231" y="1142866"/>
          <a:ext cx="3936497" cy="1650763"/>
        </a:xfrm>
        <a:prstGeom prst="flowChartManualOperation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6722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b="1" kern="1200" dirty="0">
              <a:solidFill>
                <a:schemeClr val="bg1"/>
              </a:solidFill>
            </a:rPr>
            <a:t>Occupancy rate </a:t>
          </a:r>
          <a:r>
            <a:rPr lang="fr-BE" sz="1800" b="0" kern="1200" dirty="0">
              <a:solidFill>
                <a:schemeClr val="bg1"/>
              </a:solidFill>
            </a:rPr>
            <a:t>: 97,3% </a:t>
          </a:r>
          <a:endParaRPr lang="fr-BE" sz="1800" kern="1200" dirty="0">
            <a:solidFill>
              <a:schemeClr val="bg1"/>
            </a:solidFill>
          </a:endParaRPr>
        </a:p>
      </dsp:txBody>
      <dsp:txXfrm rot="5400000">
        <a:off x="636" y="787298"/>
        <a:ext cx="1650763" cy="2361899"/>
      </dsp:txXfrm>
    </dsp:sp>
    <dsp:sp modelId="{8D51DFB5-5DEB-48ED-810E-063A33097920}">
      <dsp:nvSpPr>
        <dsp:cNvPr id="0" name=""/>
        <dsp:cNvSpPr/>
      </dsp:nvSpPr>
      <dsp:spPr>
        <a:xfrm rot="16200000">
          <a:off x="632338" y="1142866"/>
          <a:ext cx="3936497" cy="1650763"/>
        </a:xfrm>
        <a:prstGeom prst="flowChartManualOperation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0" rIns="116722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b="1" kern="1200" dirty="0">
              <a:solidFill>
                <a:schemeClr val="bg1"/>
              </a:solidFill>
            </a:rPr>
            <a:t>Affordable Average Rent </a:t>
          </a:r>
          <a:r>
            <a:rPr lang="fr-BE" sz="1800" b="0" kern="1200" dirty="0">
              <a:solidFill>
                <a:srgbClr val="C00000"/>
              </a:solidFill>
            </a:rPr>
            <a:t>: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b="0" kern="1200" dirty="0">
              <a:solidFill>
                <a:schemeClr val="bg1"/>
              </a:solidFill>
            </a:rPr>
            <a:t>Belgium :            92 EUR/m</a:t>
          </a:r>
          <a:r>
            <a:rPr lang="en-GB" altLang="fr-FR" sz="1800" b="0" kern="1200" dirty="0">
              <a:solidFill>
                <a:schemeClr val="bg1"/>
              </a:solidFill>
            </a:rPr>
            <a:t>²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 dirty="0">
              <a:solidFill>
                <a:schemeClr val="bg1"/>
              </a:solidFill>
            </a:rPr>
            <a:t>France :         123 </a:t>
          </a:r>
          <a:r>
            <a:rPr lang="fr-BE" sz="1800" b="0" kern="1200" dirty="0">
              <a:solidFill>
                <a:schemeClr val="bg1"/>
              </a:solidFill>
            </a:rPr>
            <a:t>EUR/m</a:t>
          </a:r>
          <a:r>
            <a:rPr lang="en-GB" altLang="fr-FR" sz="1800" b="0" kern="1200" dirty="0">
              <a:solidFill>
                <a:schemeClr val="bg1"/>
              </a:solidFill>
            </a:rPr>
            <a:t>²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b="0" kern="1200" dirty="0">
              <a:solidFill>
                <a:schemeClr val="bg1"/>
              </a:solidFill>
            </a:rPr>
            <a:t>Spain :          161 EUR/m</a:t>
          </a:r>
          <a:r>
            <a:rPr lang="en-GB" altLang="fr-FR" sz="1800" b="0" kern="1200" dirty="0">
              <a:solidFill>
                <a:srgbClr val="C00000"/>
              </a:solidFill>
            </a:rPr>
            <a:t>²</a:t>
          </a:r>
          <a:endParaRPr lang="fr-BE" sz="1800" kern="1200" dirty="0">
            <a:solidFill>
              <a:srgbClr val="C00000"/>
            </a:solidFill>
          </a:endParaRPr>
        </a:p>
      </dsp:txBody>
      <dsp:txXfrm rot="5400000">
        <a:off x="1775205" y="787298"/>
        <a:ext cx="1650763" cy="2361899"/>
      </dsp:txXfrm>
    </dsp:sp>
    <dsp:sp modelId="{AD1F963E-D960-488E-8BA2-9FC6B98EAFBA}">
      <dsp:nvSpPr>
        <dsp:cNvPr id="0" name=""/>
        <dsp:cNvSpPr/>
      </dsp:nvSpPr>
      <dsp:spPr>
        <a:xfrm rot="16200000">
          <a:off x="2363274" y="1142866"/>
          <a:ext cx="3936497" cy="1650763"/>
        </a:xfrm>
        <a:prstGeom prst="flowChartManualOperation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0" tIns="0" rIns="10160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b="1" kern="1200" dirty="0">
              <a:solidFill>
                <a:schemeClr val="bg1"/>
              </a:solidFill>
            </a:rPr>
            <a:t>Low unpaid rents </a:t>
          </a:r>
          <a:r>
            <a:rPr lang="fr-BE" sz="1600" b="0" kern="1200" dirty="0">
              <a:solidFill>
                <a:schemeClr val="bg1"/>
              </a:solidFill>
            </a:rPr>
            <a:t>: 0,25 %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400" b="0" kern="1200" dirty="0">
              <a:solidFill>
                <a:schemeClr val="bg1"/>
              </a:solidFill>
            </a:rPr>
            <a:t>(last 5 FY average)</a:t>
          </a:r>
          <a:endParaRPr lang="fr-BE" sz="1400" kern="1200" dirty="0">
            <a:solidFill>
              <a:schemeClr val="bg1"/>
            </a:solidFill>
          </a:endParaRPr>
        </a:p>
      </dsp:txBody>
      <dsp:txXfrm rot="5400000">
        <a:off x="3506141" y="787298"/>
        <a:ext cx="1650763" cy="23618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EEC17C-B192-4119-9977-6A968EBEA9ED}">
      <dsp:nvSpPr>
        <dsp:cNvPr id="0" name=""/>
        <dsp:cNvSpPr/>
      </dsp:nvSpPr>
      <dsp:spPr>
        <a:xfrm>
          <a:off x="131045" y="13353"/>
          <a:ext cx="1553376" cy="621352"/>
        </a:xfrm>
        <a:prstGeom prst="roundRect">
          <a:avLst>
            <a:gd name="adj" fmla="val 10000"/>
          </a:avLst>
        </a:prstGeom>
        <a:solidFill>
          <a:srgbClr val="B8E08C"/>
        </a:solidFill>
        <a:ln w="25400" cap="flat" cmpd="sng" algn="ctr">
          <a:solidFill>
            <a:srgbClr val="B8E08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rgbClr val="FFFFFF"/>
              </a:solidFill>
              <a:latin typeface="Trebuchet MS"/>
              <a:ea typeface="+mn-ea"/>
              <a:cs typeface="+mn-cs"/>
            </a:rPr>
            <a:t>GRAND FRAIS    11,8%</a:t>
          </a:r>
        </a:p>
      </dsp:txBody>
      <dsp:txXfrm>
        <a:off x="149244" y="31552"/>
        <a:ext cx="1516978" cy="584954"/>
      </dsp:txXfrm>
    </dsp:sp>
    <dsp:sp modelId="{FA8CF508-C694-47A3-9995-E58756225715}">
      <dsp:nvSpPr>
        <dsp:cNvPr id="0" name=""/>
        <dsp:cNvSpPr/>
      </dsp:nvSpPr>
      <dsp:spPr>
        <a:xfrm>
          <a:off x="286382" y="634706"/>
          <a:ext cx="139169" cy="7041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4118"/>
              </a:lnTo>
              <a:lnTo>
                <a:pt x="139169" y="704118"/>
              </a:lnTo>
            </a:path>
          </a:pathLst>
        </a:custGeom>
        <a:noFill/>
        <a:ln w="25400" cap="flat" cmpd="sng" algn="ctr">
          <a:solidFill>
            <a:srgbClr val="B8E08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1347FB-E529-440C-A553-D7FEAEEDC8EF}">
      <dsp:nvSpPr>
        <dsp:cNvPr id="0" name=""/>
        <dsp:cNvSpPr/>
      </dsp:nvSpPr>
      <dsp:spPr>
        <a:xfrm>
          <a:off x="425552" y="861823"/>
          <a:ext cx="1541600" cy="954002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8E08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18 stores        (out of 213) </a:t>
          </a:r>
        </a:p>
      </dsp:txBody>
      <dsp:txXfrm>
        <a:off x="453494" y="889765"/>
        <a:ext cx="1485716" cy="898118"/>
      </dsp:txXfrm>
    </dsp:sp>
    <dsp:sp modelId="{D7C567C8-4091-4C73-8874-E0CF820F8F41}">
      <dsp:nvSpPr>
        <dsp:cNvPr id="0" name=""/>
        <dsp:cNvSpPr/>
      </dsp:nvSpPr>
      <dsp:spPr>
        <a:xfrm>
          <a:off x="286382" y="634706"/>
          <a:ext cx="145667" cy="18592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59299"/>
              </a:lnTo>
              <a:lnTo>
                <a:pt x="145667" y="1859299"/>
              </a:lnTo>
            </a:path>
          </a:pathLst>
        </a:custGeom>
        <a:noFill/>
        <a:ln w="25400" cap="flat" cmpd="sng" algn="ctr">
          <a:solidFill>
            <a:srgbClr val="B8E08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2417E8-C071-4F29-A506-6E89A69C1890}">
      <dsp:nvSpPr>
        <dsp:cNvPr id="0" name=""/>
        <dsp:cNvSpPr/>
      </dsp:nvSpPr>
      <dsp:spPr>
        <a:xfrm>
          <a:off x="432050" y="2016225"/>
          <a:ext cx="1528895" cy="955559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8E08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baseline="300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1st</a:t>
          </a:r>
          <a:r>
            <a:rPr lang="fr-FR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 </a:t>
          </a:r>
          <a:r>
            <a:rPr lang="fr-FR" sz="14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preferred</a:t>
          </a:r>
          <a:r>
            <a:rPr lang="fr-FR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 brand in France 2018</a:t>
          </a:r>
        </a:p>
      </dsp:txBody>
      <dsp:txXfrm>
        <a:off x="460037" y="2044212"/>
        <a:ext cx="1472921" cy="899585"/>
      </dsp:txXfrm>
    </dsp:sp>
    <dsp:sp modelId="{B0615A10-E23D-4014-8FEB-CF9577D4055C}">
      <dsp:nvSpPr>
        <dsp:cNvPr id="0" name=""/>
        <dsp:cNvSpPr/>
      </dsp:nvSpPr>
      <dsp:spPr>
        <a:xfrm>
          <a:off x="286382" y="634706"/>
          <a:ext cx="145667" cy="30114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1426"/>
              </a:lnTo>
              <a:lnTo>
                <a:pt x="145667" y="3011426"/>
              </a:lnTo>
            </a:path>
          </a:pathLst>
        </a:custGeom>
        <a:noFill/>
        <a:ln w="25400" cap="flat" cmpd="sng" algn="ctr">
          <a:solidFill>
            <a:srgbClr val="B8E08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3EE356-EE21-4693-B4CD-FBB8DA134B79}">
      <dsp:nvSpPr>
        <dsp:cNvPr id="0" name=""/>
        <dsp:cNvSpPr/>
      </dsp:nvSpPr>
      <dsp:spPr>
        <a:xfrm>
          <a:off x="432050" y="3168353"/>
          <a:ext cx="1528895" cy="955559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8E08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Continuous</a:t>
          </a:r>
          <a:r>
            <a:rPr lang="fr-FR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 </a:t>
          </a:r>
          <a:r>
            <a:rPr lang="fr-FR" sz="14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growth</a:t>
          </a:r>
          <a:r>
            <a:rPr lang="fr-FR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 </a:t>
          </a:r>
          <a:r>
            <a:rPr lang="fr-FR" sz="14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since</a:t>
          </a:r>
          <a:r>
            <a:rPr lang="fr-FR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 </a:t>
          </a:r>
          <a:r>
            <a:rPr lang="fr-FR" sz="14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inception</a:t>
          </a:r>
          <a:endParaRPr lang="fr-FR" sz="14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rebuchet MS"/>
            <a:ea typeface="+mn-ea"/>
            <a:cs typeface="+mn-cs"/>
          </a:endParaRPr>
        </a:p>
      </dsp:txBody>
      <dsp:txXfrm>
        <a:off x="460037" y="3196340"/>
        <a:ext cx="1472921" cy="899585"/>
      </dsp:txXfrm>
    </dsp:sp>
    <dsp:sp modelId="{954379FB-69EB-4176-9AF1-B9703D7B17D0}">
      <dsp:nvSpPr>
        <dsp:cNvPr id="0" name=""/>
        <dsp:cNvSpPr/>
      </dsp:nvSpPr>
      <dsp:spPr>
        <a:xfrm>
          <a:off x="2146033" y="1581"/>
          <a:ext cx="1553376" cy="621352"/>
        </a:xfrm>
        <a:prstGeom prst="roundRect">
          <a:avLst>
            <a:gd name="adj" fmla="val 10000"/>
          </a:avLst>
        </a:prstGeom>
        <a:solidFill>
          <a:srgbClr val="E05A5D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rgbClr val="FFFFFF"/>
              </a:solidFill>
              <a:latin typeface="Trebuchet MS"/>
              <a:ea typeface="+mn-ea"/>
              <a:cs typeface="+mn-cs"/>
            </a:rPr>
            <a:t>MESTDAGH   10,3%</a:t>
          </a:r>
        </a:p>
      </dsp:txBody>
      <dsp:txXfrm>
        <a:off x="2164232" y="19780"/>
        <a:ext cx="1516978" cy="584954"/>
      </dsp:txXfrm>
    </dsp:sp>
    <dsp:sp modelId="{ED019C86-BF50-47DA-97E7-E8CD3E2F57D1}">
      <dsp:nvSpPr>
        <dsp:cNvPr id="0" name=""/>
        <dsp:cNvSpPr/>
      </dsp:nvSpPr>
      <dsp:spPr>
        <a:xfrm>
          <a:off x="2301371" y="622933"/>
          <a:ext cx="174234" cy="7166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6626"/>
              </a:lnTo>
              <a:lnTo>
                <a:pt x="174234" y="716626"/>
              </a:lnTo>
            </a:path>
          </a:pathLst>
        </a:custGeom>
        <a:noFill/>
        <a:ln w="25400" cap="flat" cmpd="sng" algn="ctr">
          <a:solidFill>
            <a:srgbClr val="E05A5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BBCF8E-2A5C-47AB-9E9C-A5C084C96AC0}">
      <dsp:nvSpPr>
        <dsp:cNvPr id="0" name=""/>
        <dsp:cNvSpPr/>
      </dsp:nvSpPr>
      <dsp:spPr>
        <a:xfrm>
          <a:off x="2475606" y="862559"/>
          <a:ext cx="1529996" cy="954002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E05A5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25 stores         (out of 83)</a:t>
          </a:r>
        </a:p>
      </dsp:txBody>
      <dsp:txXfrm>
        <a:off x="2503548" y="890501"/>
        <a:ext cx="1474112" cy="898118"/>
      </dsp:txXfrm>
    </dsp:sp>
    <dsp:sp modelId="{F7A66498-0DEE-4FF2-A9D0-A4E05F7253F3}">
      <dsp:nvSpPr>
        <dsp:cNvPr id="0" name=""/>
        <dsp:cNvSpPr/>
      </dsp:nvSpPr>
      <dsp:spPr>
        <a:xfrm>
          <a:off x="2301371" y="622933"/>
          <a:ext cx="218909" cy="18710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1071"/>
              </a:lnTo>
              <a:lnTo>
                <a:pt x="218909" y="1871071"/>
              </a:lnTo>
            </a:path>
          </a:pathLst>
        </a:custGeom>
        <a:noFill/>
        <a:ln w="25400" cap="flat" cmpd="sng" algn="ctr">
          <a:solidFill>
            <a:srgbClr val="E05A5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104C29-4560-4827-A1C6-F33460A6FA8C}">
      <dsp:nvSpPr>
        <dsp:cNvPr id="0" name=""/>
        <dsp:cNvSpPr/>
      </dsp:nvSpPr>
      <dsp:spPr>
        <a:xfrm>
          <a:off x="2520280" y="2016225"/>
          <a:ext cx="1528895" cy="955559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E05A5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Commercial partnership </a:t>
          </a:r>
          <a:r>
            <a:rPr lang="fr-FR" sz="14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with</a:t>
          </a:r>
          <a:r>
            <a:rPr lang="fr-FR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 Carrefour</a:t>
          </a:r>
        </a:p>
      </dsp:txBody>
      <dsp:txXfrm>
        <a:off x="2548267" y="2044212"/>
        <a:ext cx="1472921" cy="899585"/>
      </dsp:txXfrm>
    </dsp:sp>
    <dsp:sp modelId="{11A94C0A-5F3D-44F1-A43B-EC4E310505A2}">
      <dsp:nvSpPr>
        <dsp:cNvPr id="0" name=""/>
        <dsp:cNvSpPr/>
      </dsp:nvSpPr>
      <dsp:spPr>
        <a:xfrm>
          <a:off x="2301371" y="622933"/>
          <a:ext cx="218909" cy="30231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3199"/>
              </a:lnTo>
              <a:lnTo>
                <a:pt x="218909" y="3023199"/>
              </a:lnTo>
            </a:path>
          </a:pathLst>
        </a:custGeom>
        <a:noFill/>
        <a:ln w="25400" cap="flat" cmpd="sng" algn="ctr">
          <a:solidFill>
            <a:srgbClr val="E05A5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D40791-C695-4722-8F44-DD53D389B7C0}">
      <dsp:nvSpPr>
        <dsp:cNvPr id="0" name=""/>
        <dsp:cNvSpPr/>
      </dsp:nvSpPr>
      <dsp:spPr>
        <a:xfrm>
          <a:off x="2520280" y="3168353"/>
          <a:ext cx="1528895" cy="955559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E05A5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Restructuring</a:t>
          </a:r>
          <a:r>
            <a:rPr lang="fr-FR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 plan but no store </a:t>
          </a:r>
          <a:r>
            <a:rPr lang="fr-FR" sz="14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closing</a:t>
          </a:r>
          <a:endParaRPr lang="fr-FR" sz="14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rebuchet MS"/>
            <a:ea typeface="+mn-ea"/>
            <a:cs typeface="+mn-cs"/>
          </a:endParaRPr>
        </a:p>
      </dsp:txBody>
      <dsp:txXfrm>
        <a:off x="2548267" y="3196340"/>
        <a:ext cx="1472921" cy="899585"/>
      </dsp:txXfrm>
    </dsp:sp>
    <dsp:sp modelId="{07C02856-36E5-4FB6-97FF-49B7400F8060}">
      <dsp:nvSpPr>
        <dsp:cNvPr id="0" name=""/>
        <dsp:cNvSpPr/>
      </dsp:nvSpPr>
      <dsp:spPr>
        <a:xfrm>
          <a:off x="4177190" y="1581"/>
          <a:ext cx="1553223" cy="621505"/>
        </a:xfrm>
        <a:prstGeom prst="roundRect">
          <a:avLst>
            <a:gd name="adj" fmla="val 10000"/>
          </a:avLst>
        </a:prstGeom>
        <a:solidFill>
          <a:srgbClr val="BBE0E3">
            <a:lumMod val="75000"/>
          </a:srgbClr>
        </a:solidFill>
        <a:ln w="25400" cap="flat" cmpd="sng" algn="ctr">
          <a:solidFill>
            <a:srgbClr val="BBE0E3">
              <a:lumMod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rgbClr val="FFFFFF"/>
              </a:solidFill>
              <a:latin typeface="Trebuchet MS"/>
              <a:ea typeface="+mn-ea"/>
              <a:cs typeface="+mn-cs"/>
            </a:rPr>
            <a:t>CARREFOUR  7,0%</a:t>
          </a:r>
        </a:p>
      </dsp:txBody>
      <dsp:txXfrm>
        <a:off x="4195393" y="19784"/>
        <a:ext cx="1516817" cy="585099"/>
      </dsp:txXfrm>
    </dsp:sp>
    <dsp:sp modelId="{41F678F1-62B1-4BE2-B189-68610BC0C697}">
      <dsp:nvSpPr>
        <dsp:cNvPr id="0" name=""/>
        <dsp:cNvSpPr/>
      </dsp:nvSpPr>
      <dsp:spPr>
        <a:xfrm>
          <a:off x="4332512" y="623086"/>
          <a:ext cx="203987" cy="7187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8791"/>
              </a:lnTo>
              <a:lnTo>
                <a:pt x="203987" y="718791"/>
              </a:lnTo>
            </a:path>
          </a:pathLst>
        </a:custGeom>
        <a:noFill/>
        <a:ln w="25400" cap="flat" cmpd="sng" algn="ctr">
          <a:solidFill>
            <a:srgbClr val="BBE0E3">
              <a:lumMod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869515-0935-465F-899D-7ED8E9F593F4}">
      <dsp:nvSpPr>
        <dsp:cNvPr id="0" name=""/>
        <dsp:cNvSpPr/>
      </dsp:nvSpPr>
      <dsp:spPr>
        <a:xfrm>
          <a:off x="4536499" y="864097"/>
          <a:ext cx="1528895" cy="955559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BE0E3">
              <a:lumMod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12 stores « </a:t>
          </a:r>
          <a:r>
            <a:rPr lang="fr-FR" sz="14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Market</a:t>
          </a:r>
          <a:r>
            <a:rPr lang="fr-FR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 »     (out of 430)</a:t>
          </a:r>
        </a:p>
      </dsp:txBody>
      <dsp:txXfrm>
        <a:off x="4564486" y="892084"/>
        <a:ext cx="1472921" cy="899585"/>
      </dsp:txXfrm>
    </dsp:sp>
    <dsp:sp modelId="{2A16BBDB-998F-4A64-9FAE-8258CF67FB5F}">
      <dsp:nvSpPr>
        <dsp:cNvPr id="0" name=""/>
        <dsp:cNvSpPr/>
      </dsp:nvSpPr>
      <dsp:spPr>
        <a:xfrm>
          <a:off x="4332512" y="623086"/>
          <a:ext cx="203987" cy="18709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0918"/>
              </a:lnTo>
              <a:lnTo>
                <a:pt x="203987" y="1870918"/>
              </a:lnTo>
            </a:path>
          </a:pathLst>
        </a:custGeom>
        <a:noFill/>
        <a:ln w="25400" cap="flat" cmpd="sng" algn="ctr">
          <a:solidFill>
            <a:srgbClr val="BBE0E3">
              <a:lumMod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84A575-BB5E-4058-B5F0-5A708BF99F24}">
      <dsp:nvSpPr>
        <dsp:cNvPr id="0" name=""/>
        <dsp:cNvSpPr/>
      </dsp:nvSpPr>
      <dsp:spPr>
        <a:xfrm>
          <a:off x="4536499" y="2016225"/>
          <a:ext cx="1528895" cy="955559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BE0E3">
              <a:lumMod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Restructuring</a:t>
          </a:r>
          <a:r>
            <a:rPr lang="fr-FR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 plan </a:t>
          </a:r>
          <a:r>
            <a:rPr lang="fr-FR" sz="14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focused</a:t>
          </a:r>
          <a:r>
            <a:rPr lang="fr-FR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 on </a:t>
          </a:r>
          <a:r>
            <a:rPr lang="fr-FR" sz="14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hypermarkets</a:t>
          </a:r>
          <a:endParaRPr lang="fr-FR" sz="14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Trebuchet MS"/>
            <a:ea typeface="+mn-ea"/>
            <a:cs typeface="+mn-cs"/>
          </a:endParaRPr>
        </a:p>
      </dsp:txBody>
      <dsp:txXfrm>
        <a:off x="4564486" y="2044212"/>
        <a:ext cx="1472921" cy="899585"/>
      </dsp:txXfrm>
    </dsp:sp>
    <dsp:sp modelId="{49F1A1DB-EF6F-4379-8738-8F4A6ABBDAAE}">
      <dsp:nvSpPr>
        <dsp:cNvPr id="0" name=""/>
        <dsp:cNvSpPr/>
      </dsp:nvSpPr>
      <dsp:spPr>
        <a:xfrm>
          <a:off x="4332512" y="623086"/>
          <a:ext cx="203987" cy="30230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23046"/>
              </a:lnTo>
              <a:lnTo>
                <a:pt x="203987" y="3023046"/>
              </a:lnTo>
            </a:path>
          </a:pathLst>
        </a:custGeom>
        <a:noFill/>
        <a:ln w="25400" cap="flat" cmpd="sng" algn="ctr">
          <a:solidFill>
            <a:srgbClr val="BBE0E3">
              <a:lumMod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D031AC1-C025-45B2-B5E4-8B9585193D3E}">
      <dsp:nvSpPr>
        <dsp:cNvPr id="0" name=""/>
        <dsp:cNvSpPr/>
      </dsp:nvSpPr>
      <dsp:spPr>
        <a:xfrm>
          <a:off x="4536499" y="3168353"/>
          <a:ext cx="1528895" cy="955559"/>
        </a:xfrm>
        <a:prstGeom prst="roundRect">
          <a:avLst>
            <a:gd name="adj" fmla="val 10000"/>
          </a:avLst>
        </a:prstGeom>
        <a:solidFill>
          <a:srgbClr val="FFFFFF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BE0E3">
              <a:lumMod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No </a:t>
          </a:r>
          <a:r>
            <a:rPr lang="fr-FR" sz="14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hypermarket</a:t>
          </a:r>
          <a:r>
            <a:rPr lang="fr-FR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 in </a:t>
          </a:r>
          <a:r>
            <a:rPr lang="fr-FR" sz="1400" kern="1200" dirty="0" err="1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Ascencio</a:t>
          </a:r>
          <a:r>
            <a:rPr lang="fr-FR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 Portfolio</a:t>
          </a:r>
        </a:p>
      </dsp:txBody>
      <dsp:txXfrm>
        <a:off x="4564486" y="3196340"/>
        <a:ext cx="1472921" cy="899585"/>
      </dsp:txXfrm>
    </dsp:sp>
    <dsp:sp modelId="{C5450F35-BBBC-4F10-8B60-231F51966AD0}">
      <dsp:nvSpPr>
        <dsp:cNvPr id="0" name=""/>
        <dsp:cNvSpPr/>
      </dsp:nvSpPr>
      <dsp:spPr>
        <a:xfrm>
          <a:off x="6208193" y="1581"/>
          <a:ext cx="1553223" cy="621505"/>
        </a:xfrm>
        <a:prstGeom prst="roundRect">
          <a:avLst>
            <a:gd name="adj" fmla="val 10000"/>
          </a:avLst>
        </a:prstGeom>
        <a:solidFill>
          <a:srgbClr val="FFAA71"/>
        </a:solidFill>
        <a:ln w="25400" cap="flat" cmpd="sng" algn="ctr">
          <a:solidFill>
            <a:srgbClr val="FFAA7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solidFill>
                <a:srgbClr val="FFFFFF"/>
              </a:solidFill>
              <a:latin typeface="Trebuchet MS"/>
              <a:ea typeface="+mn-ea"/>
              <a:cs typeface="+mn-cs"/>
            </a:rPr>
            <a:t>OTHERS         4,9%</a:t>
          </a:r>
        </a:p>
      </dsp:txBody>
      <dsp:txXfrm>
        <a:off x="6226396" y="19784"/>
        <a:ext cx="1516817" cy="585099"/>
      </dsp:txXfrm>
    </dsp:sp>
    <dsp:sp modelId="{AF3D077B-289B-4D37-BE58-E6B80F1AD260}">
      <dsp:nvSpPr>
        <dsp:cNvPr id="0" name=""/>
        <dsp:cNvSpPr/>
      </dsp:nvSpPr>
      <dsp:spPr>
        <a:xfrm>
          <a:off x="6363516" y="623086"/>
          <a:ext cx="155322" cy="7166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6669"/>
              </a:lnTo>
              <a:lnTo>
                <a:pt x="155322" y="716669"/>
              </a:lnTo>
            </a:path>
          </a:pathLst>
        </a:custGeom>
        <a:noFill/>
        <a:ln w="25400" cap="flat" cmpd="sng" algn="ctr">
          <a:solidFill>
            <a:srgbClr val="FFAA7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C539A6-3F70-4241-9AC2-CDAAFC3B77B6}">
      <dsp:nvSpPr>
        <dsp:cNvPr id="0" name=""/>
        <dsp:cNvSpPr/>
      </dsp:nvSpPr>
      <dsp:spPr>
        <a:xfrm>
          <a:off x="6518838" y="861976"/>
          <a:ext cx="1528895" cy="955559"/>
        </a:xfrm>
        <a:prstGeom prst="roundRect">
          <a:avLst>
            <a:gd name="adj" fmla="val 10000"/>
          </a:avLst>
        </a:prstGeom>
        <a:noFill/>
        <a:ln w="25400" cap="flat" cmpd="sng" algn="ctr">
          <a:solidFill>
            <a:srgbClr val="FFAA7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rebuchet MS"/>
              <a:ea typeface="+mn-ea"/>
              <a:cs typeface="+mn-cs"/>
            </a:rPr>
            <a:t>3 Delhaize           2 Aldi                 1 Lidl</a:t>
          </a:r>
        </a:p>
      </dsp:txBody>
      <dsp:txXfrm>
        <a:off x="6546825" y="889963"/>
        <a:ext cx="1472921" cy="8995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D23686-BFA7-484F-A76F-1985C0148492}">
      <dsp:nvSpPr>
        <dsp:cNvPr id="0" name=""/>
        <dsp:cNvSpPr/>
      </dsp:nvSpPr>
      <dsp:spPr>
        <a:xfrm rot="5400000">
          <a:off x="2324253" y="2254967"/>
          <a:ext cx="1554064" cy="1717905"/>
        </a:xfrm>
        <a:prstGeom prst="hexagon">
          <a:avLst>
            <a:gd name="adj" fmla="val 25000"/>
            <a:gd name="vf" fmla="val 11547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b="1" kern="1200" dirty="0" err="1"/>
            <a:t>Consumers</a:t>
          </a:r>
          <a:r>
            <a:rPr lang="fr-BE" sz="1600" b="1" kern="1200" dirty="0"/>
            <a:t>’ basic </a:t>
          </a:r>
          <a:r>
            <a:rPr lang="fr-BE" sz="1600" b="1" kern="1200" dirty="0" err="1"/>
            <a:t>needs</a:t>
          </a:r>
          <a:endParaRPr lang="fr-BE" sz="1600" kern="1200" dirty="0"/>
        </a:p>
      </dsp:txBody>
      <dsp:txXfrm rot="-5400000">
        <a:off x="2528650" y="2595899"/>
        <a:ext cx="1145270" cy="1036042"/>
      </dsp:txXfrm>
    </dsp:sp>
    <dsp:sp modelId="{C5E17945-C85D-4360-8D11-711772E630D3}">
      <dsp:nvSpPr>
        <dsp:cNvPr id="0" name=""/>
        <dsp:cNvSpPr/>
      </dsp:nvSpPr>
      <dsp:spPr>
        <a:xfrm>
          <a:off x="5141097" y="617011"/>
          <a:ext cx="2309768" cy="1241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525D22-5794-41E1-A6DF-A9C1B9D4606D}">
      <dsp:nvSpPr>
        <dsp:cNvPr id="0" name=""/>
        <dsp:cNvSpPr/>
      </dsp:nvSpPr>
      <dsp:spPr>
        <a:xfrm rot="5400000">
          <a:off x="1298828" y="932706"/>
          <a:ext cx="1659121" cy="1794899"/>
        </a:xfrm>
        <a:prstGeom prst="hexagon">
          <a:avLst>
            <a:gd name="adj" fmla="val 25000"/>
            <a:gd name="vf" fmla="val 11547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b="1" kern="1200" dirty="0"/>
            <a:t>Good locations</a:t>
          </a:r>
          <a:endParaRPr lang="fr-BE" sz="1600" kern="1200" dirty="0"/>
        </a:p>
      </dsp:txBody>
      <dsp:txXfrm rot="-5400000">
        <a:off x="1530089" y="1277115"/>
        <a:ext cx="1196599" cy="1106081"/>
      </dsp:txXfrm>
    </dsp:sp>
    <dsp:sp modelId="{5CD6F92E-E3F9-4438-9F59-188438653CB0}">
      <dsp:nvSpPr>
        <dsp:cNvPr id="0" name=""/>
        <dsp:cNvSpPr/>
      </dsp:nvSpPr>
      <dsp:spPr>
        <a:xfrm rot="5400000">
          <a:off x="3141478" y="915215"/>
          <a:ext cx="1645482" cy="1761480"/>
        </a:xfrm>
        <a:prstGeom prst="hexagon">
          <a:avLst>
            <a:gd name="adj" fmla="val 25000"/>
            <a:gd name="vf" fmla="val 11547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b="1" kern="1200" dirty="0"/>
            <a:t>Limited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b="1" kern="1200" dirty="0"/>
            <a:t>e-commerce </a:t>
          </a:r>
          <a:r>
            <a:rPr lang="fr-BE" sz="1600" b="1" kern="1200" dirty="0" err="1"/>
            <a:t>competition</a:t>
          </a:r>
          <a:endParaRPr lang="fr-BE" sz="1600" kern="1200" dirty="0"/>
        </a:p>
      </dsp:txBody>
      <dsp:txXfrm rot="-5400000">
        <a:off x="3377059" y="1247461"/>
        <a:ext cx="1174320" cy="1096988"/>
      </dsp:txXfrm>
    </dsp:sp>
    <dsp:sp modelId="{2525AD43-0A13-4425-9EDD-2C5862D0FDC8}">
      <dsp:nvSpPr>
        <dsp:cNvPr id="0" name=""/>
        <dsp:cNvSpPr/>
      </dsp:nvSpPr>
      <dsp:spPr>
        <a:xfrm>
          <a:off x="0" y="2168477"/>
          <a:ext cx="2235259" cy="12418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575F79-C4A3-476E-A41C-5B34577447D1}">
      <dsp:nvSpPr>
        <dsp:cNvPr id="0" name=""/>
        <dsp:cNvSpPr/>
      </dsp:nvSpPr>
      <dsp:spPr>
        <a:xfrm rot="5400000">
          <a:off x="4065424" y="2287575"/>
          <a:ext cx="1590221" cy="1653496"/>
        </a:xfrm>
        <a:prstGeom prst="hexagon">
          <a:avLst>
            <a:gd name="adj" fmla="val 25000"/>
            <a:gd name="vf" fmla="val 11547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600" b="1" kern="1200" dirty="0"/>
            <a:t>Non-</a:t>
          </a:r>
          <a:r>
            <a:rPr lang="fr-BE" sz="1600" b="1" kern="1200" dirty="0" err="1"/>
            <a:t>cyclical</a:t>
          </a:r>
          <a:r>
            <a:rPr lang="fr-BE" sz="1600" b="1" kern="1200" dirty="0"/>
            <a:t> sector</a:t>
          </a:r>
          <a:endParaRPr lang="fr-BE" sz="1600" kern="1200" dirty="0"/>
        </a:p>
      </dsp:txBody>
      <dsp:txXfrm rot="-5400000">
        <a:off x="4309370" y="2584249"/>
        <a:ext cx="1102330" cy="10601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B3CA4A9-C4DF-487C-8C05-50399853DD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8595CAD-C8FB-4AC8-AC97-C4247595BB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E677F574-E1FA-433B-BD11-1C12D8A3842D}" type="datetimeFigureOut">
              <a:rPr lang="fr-BE" smtClean="0"/>
              <a:t>20/03/2019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C6C451D-F3AF-44ED-B66D-35B8E850A5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C25A0BC-FF84-4676-9E67-BD7AD6DFFF2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C89D2E0C-6AC1-46FA-A392-79939567DB3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030896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/>
          <a:lstStyle>
            <a:lvl1pPr algn="r">
              <a:defRPr sz="1200"/>
            </a:lvl1pPr>
          </a:lstStyle>
          <a:p>
            <a:fld id="{02243131-862D-4A7E-B8E9-EC4ABD421D47}" type="datetimeFigureOut">
              <a:rPr lang="fr-BE" smtClean="0"/>
              <a:t>20/03/2019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2" tIns="45716" rIns="91432" bIns="45716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451" y="4776788"/>
            <a:ext cx="5438775" cy="3908425"/>
          </a:xfrm>
          <a:prstGeom prst="rect">
            <a:avLst/>
          </a:prstGeom>
        </p:spPr>
        <p:txBody>
          <a:bodyPr vert="horz" lIns="91432" tIns="45716" rIns="91432" bIns="45716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9" y="9429750"/>
            <a:ext cx="2946400" cy="496888"/>
          </a:xfrm>
          <a:prstGeom prst="rect">
            <a:avLst/>
          </a:prstGeom>
        </p:spPr>
        <p:txBody>
          <a:bodyPr vert="horz" lIns="91432" tIns="45716" rIns="91432" bIns="45716" rtlCol="0" anchor="b"/>
          <a:lstStyle>
            <a:lvl1pPr algn="r">
              <a:defRPr sz="1200"/>
            </a:lvl1pPr>
          </a:lstStyle>
          <a:p>
            <a:fld id="{55D8F3E4-8D8A-423A-B742-9572D45536EC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90956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2035A34-716D-4C13-8419-D7A96CAFBC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25369" y="632052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A968E7E-6FDD-450A-980D-4016DD6CF1F3}" type="slidenum">
              <a:rPr lang="fr-BE" smtClean="0"/>
              <a:pPr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68009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43806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00004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7252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6814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03215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54534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11486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72239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23852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52730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157F7D2-3F2E-47C9-91C4-475893167FFC}"/>
              </a:ext>
            </a:extLst>
          </p:cNvPr>
          <p:cNvSpPr/>
          <p:nvPr userDrawn="1"/>
        </p:nvSpPr>
        <p:spPr>
          <a:xfrm>
            <a:off x="0" y="6290740"/>
            <a:ext cx="9144000" cy="442521"/>
          </a:xfrm>
          <a:prstGeom prst="rect">
            <a:avLst/>
          </a:prstGeom>
          <a:solidFill>
            <a:srgbClr val="A3938E"/>
          </a:solidFill>
          <a:ln>
            <a:solidFill>
              <a:srgbClr val="A393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ECB815-E60C-4C8E-B0C9-F07EAB9D537F}"/>
              </a:ext>
            </a:extLst>
          </p:cNvPr>
          <p:cNvSpPr/>
          <p:nvPr userDrawn="1"/>
        </p:nvSpPr>
        <p:spPr>
          <a:xfrm>
            <a:off x="0" y="6709098"/>
            <a:ext cx="9144000" cy="15414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26961" y="631189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>
                <a:solidFill>
                  <a:schemeClr val="bg1"/>
                </a:solidFill>
              </a:defRPr>
            </a:lvl1pPr>
          </a:lstStyle>
          <a:p>
            <a:fld id="{8A968E7E-6FDD-450A-980D-4016DD6CF1F3}" type="slidenum">
              <a:rPr lang="fr-BE" smtClean="0"/>
              <a:pPr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8063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2.xml"/><Relationship Id="rId11" Type="http://schemas.openxmlformats.org/officeDocument/2006/relationships/image" Target="../media/image23.png"/><Relationship Id="rId5" Type="http://schemas.openxmlformats.org/officeDocument/2006/relationships/chart" Target="../charts/chart1.xml"/><Relationship Id="rId10" Type="http://schemas.openxmlformats.org/officeDocument/2006/relationships/image" Target="../media/image22.png"/><Relationship Id="rId4" Type="http://schemas.openxmlformats.org/officeDocument/2006/relationships/image" Target="../media/image1.jp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5" Type="http://schemas.openxmlformats.org/officeDocument/2006/relationships/image" Target="../media/image24.jpeg"/><Relationship Id="rId10" Type="http://schemas.microsoft.com/office/2007/relationships/diagramDrawing" Target="../diagrams/drawing1.xml"/><Relationship Id="rId4" Type="http://schemas.openxmlformats.org/officeDocument/2006/relationships/image" Target="../media/image1.jpg"/><Relationship Id="rId9" Type="http://schemas.openxmlformats.org/officeDocument/2006/relationships/diagramColors" Target="../diagrams/colors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emf"/><Relationship Id="rId4" Type="http://schemas.openxmlformats.org/officeDocument/2006/relationships/image" Target="../media/image1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3.emf"/><Relationship Id="rId16" Type="http://schemas.openxmlformats.org/officeDocument/2006/relationships/image" Target="../media/image37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1.jpg"/><Relationship Id="rId9" Type="http://schemas.openxmlformats.org/officeDocument/2006/relationships/image" Target="../media/image30.png"/><Relationship Id="rId1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8.jpeg"/><Relationship Id="rId4" Type="http://schemas.openxmlformats.org/officeDocument/2006/relationships/image" Target="../media/image1.jpg"/><Relationship Id="rId9" Type="http://schemas.microsoft.com/office/2007/relationships/diagramDrawing" Target="../diagrams/drawing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microsoft.com/office/2007/relationships/hdphoto" Target="../media/hdphoto1.wdp"/><Relationship Id="rId7" Type="http://schemas.openxmlformats.org/officeDocument/2006/relationships/diagramData" Target="../diagrams/data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11" Type="http://schemas.microsoft.com/office/2007/relationships/diagramDrawing" Target="../diagrams/drawing3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3.emf"/><Relationship Id="rId9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emf"/><Relationship Id="rId4" Type="http://schemas.openxmlformats.org/officeDocument/2006/relationships/image" Target="../media/image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emf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emf"/><Relationship Id="rId4" Type="http://schemas.openxmlformats.org/officeDocument/2006/relationships/image" Target="../media/image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emf"/><Relationship Id="rId5" Type="http://schemas.openxmlformats.org/officeDocument/2006/relationships/chart" Target="../charts/chart3.xml"/><Relationship Id="rId4" Type="http://schemas.openxmlformats.org/officeDocument/2006/relationships/image" Target="../media/image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emf"/><Relationship Id="rId5" Type="http://schemas.openxmlformats.org/officeDocument/2006/relationships/chart" Target="../charts/chart4.xml"/><Relationship Id="rId4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emf"/><Relationship Id="rId4" Type="http://schemas.openxmlformats.org/officeDocument/2006/relationships/image" Target="../media/image1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4.png"/><Relationship Id="rId7" Type="http://schemas.openxmlformats.org/officeDocument/2006/relationships/image" Target="../media/image55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10" Type="http://schemas.openxmlformats.org/officeDocument/2006/relationships/image" Target="../media/image58.sv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emf"/><Relationship Id="rId4" Type="http://schemas.openxmlformats.org/officeDocument/2006/relationships/image" Target="../media/image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emf"/><Relationship Id="rId5" Type="http://schemas.openxmlformats.org/officeDocument/2006/relationships/chart" Target="../charts/chart5.xml"/><Relationship Id="rId4" Type="http://schemas.openxmlformats.org/officeDocument/2006/relationships/image" Target="../media/image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emf"/><Relationship Id="rId4" Type="http://schemas.openxmlformats.org/officeDocument/2006/relationships/image" Target="../media/image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emf"/><Relationship Id="rId4" Type="http://schemas.openxmlformats.org/officeDocument/2006/relationships/image" Target="../media/image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1.jp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DDFDBF8-2EF9-45D5-BEE3-34EA3DF18E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260" y="53239"/>
            <a:ext cx="2048740" cy="932670"/>
          </a:xfrm>
          <a:prstGeom prst="rect">
            <a:avLst/>
          </a:prstGeom>
        </p:spPr>
      </p:pic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BC373E32-62AF-4141-AFA2-BF3371DE8246}"/>
              </a:ext>
            </a:extLst>
          </p:cNvPr>
          <p:cNvSpPr txBox="1">
            <a:spLocks/>
          </p:cNvSpPr>
          <p:nvPr/>
        </p:nvSpPr>
        <p:spPr>
          <a:xfrm>
            <a:off x="-74787" y="519574"/>
            <a:ext cx="8229600" cy="1471497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>
              <a:lnSpc>
                <a:spcPct val="200000"/>
              </a:lnSpc>
            </a:pPr>
            <a:endParaRPr lang="fr-BE" sz="2400" kern="0" spc="500" dirty="0">
              <a:solidFill>
                <a:schemeClr val="tx1">
                  <a:lumMod val="75000"/>
                  <a:lumOff val="2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84415F89-1D43-418B-91B4-A92AA34026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pPr/>
              <a:t>1</a:t>
            </a:fld>
            <a:endParaRPr lang="fr-BE" dirty="0"/>
          </a:p>
        </p:txBody>
      </p:sp>
      <p:pic>
        <p:nvPicPr>
          <p:cNvPr id="1026" name="Picture 2" descr="Les papeteries de Genval-6">
            <a:extLst>
              <a:ext uri="{FF2B5EF4-FFF2-40B4-BE49-F238E27FC236}">
                <a16:creationId xmlns:a16="http://schemas.microsoft.com/office/drawing/2014/main" id="{D673193B-5176-4231-9E59-3060BB9EC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0" b="37810"/>
          <a:stretch>
            <a:fillRect/>
          </a:stretch>
        </p:blipFill>
        <p:spPr bwMode="auto">
          <a:xfrm>
            <a:off x="206317" y="1605146"/>
            <a:ext cx="8731366" cy="328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50580D6-B3B3-40E4-8772-8A8C148D4618}"/>
              </a:ext>
            </a:extLst>
          </p:cNvPr>
          <p:cNvSpPr txBox="1"/>
          <p:nvPr/>
        </p:nvSpPr>
        <p:spPr>
          <a:xfrm>
            <a:off x="113122" y="3076643"/>
            <a:ext cx="8824561" cy="648997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txBody>
          <a:bodyPr wrap="square" lIns="108000" tIns="108000" rIns="108000" bIns="108000" rtlCol="0" anchor="t" anchorCtr="0">
            <a:spAutoFit/>
          </a:bodyPr>
          <a:lstStyle/>
          <a:p>
            <a:pPr marL="0" marR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BE" sz="2800" b="1" i="0" u="sng" strike="noStrike" kern="0" cap="none" spc="20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>
                  <a:solidFill>
                    <a:srgbClr val="C00000"/>
                  </a:solidFill>
                </a:uFill>
              </a:rPr>
              <a:t>KBC Real Estate Conference – 21 March 2019</a:t>
            </a:r>
          </a:p>
        </p:txBody>
      </p:sp>
    </p:spTree>
    <p:extLst>
      <p:ext uri="{BB962C8B-B14F-4D97-AF65-F5344CB8AC3E}">
        <p14:creationId xmlns:p14="http://schemas.microsoft.com/office/powerpoint/2010/main" val="8260511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60125BBB-6D20-4CFB-B196-AD9BB8049C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2" r="-1" b="35637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7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882442" y="2714171"/>
            <a:ext cx="4261558" cy="415011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EC8E08C-2CB0-4E6A-8680-E80CF86DA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708" y="3734093"/>
            <a:ext cx="3709553" cy="13755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b="1" u="sng" kern="1200" spc="3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REAL ESTATE PORTFOLIO</a:t>
            </a:r>
            <a:br>
              <a:rPr lang="en-US" sz="3000" b="1" kern="1200" spc="3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10703" y="5154215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2240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93">
            <a:extLst>
              <a:ext uri="{FF2B5EF4-FFF2-40B4-BE49-F238E27FC236}">
                <a16:creationId xmlns:a16="http://schemas.microsoft.com/office/drawing/2014/main" id="{CBCD08C3-FB30-4FD5-BB46-1D6DAE2A1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Blip>
                <a:blip r:embed="rId2"/>
              </a:buBlip>
              <a:defRPr sz="2500">
                <a:solidFill>
                  <a:srgbClr val="4D4D4D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rgbClr val="4D4D4D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A50021"/>
              </a:buClr>
              <a:buChar char="•"/>
              <a:defRPr>
                <a:solidFill>
                  <a:srgbClr val="4D4D4D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1800" b="1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3AB4F-2209-4C37-B517-76E38D9B9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74338"/>
            <a:ext cx="1751818" cy="7975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C8F076-EE78-4275-835F-B6797C818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pPr/>
              <a:t>11</a:t>
            </a:fld>
            <a:endParaRPr lang="fr-BE" dirty="0"/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B2313F5E-4736-4702-80EB-80D588C70B9E}"/>
              </a:ext>
            </a:extLst>
          </p:cNvPr>
          <p:cNvSpPr txBox="1">
            <a:spLocks/>
          </p:cNvSpPr>
          <p:nvPr/>
        </p:nvSpPr>
        <p:spPr>
          <a:xfrm>
            <a:off x="471785" y="547651"/>
            <a:ext cx="8229600" cy="508957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algn="l">
              <a:buClr>
                <a:srgbClr val="C00000"/>
              </a:buClr>
            </a:pPr>
            <a:r>
              <a:rPr lang="fr-BE" sz="28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Real Estate Portfolio </a:t>
            </a:r>
            <a:r>
              <a:rPr lang="fr-BE" sz="20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(30/09/2018)</a:t>
            </a:r>
            <a:endParaRPr lang="fr-BE" sz="2800" kern="0" spc="3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7B1A71C-8112-4112-AE31-6CEC32EF9016}"/>
              </a:ext>
            </a:extLst>
          </p:cNvPr>
          <p:cNvCxnSpPr>
            <a:cxnSpLocks/>
          </p:cNvCxnSpPr>
          <p:nvPr/>
        </p:nvCxnSpPr>
        <p:spPr>
          <a:xfrm>
            <a:off x="471785" y="1123715"/>
            <a:ext cx="8310984" cy="0"/>
          </a:xfrm>
          <a:prstGeom prst="line">
            <a:avLst/>
          </a:prstGeom>
          <a:ln w="19050">
            <a:solidFill>
              <a:srgbClr val="A3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5">
            <a:extLst>
              <a:ext uri="{FF2B5EF4-FFF2-40B4-BE49-F238E27FC236}">
                <a16:creationId xmlns:a16="http://schemas.microsoft.com/office/drawing/2014/main" id="{8263F52B-C7A8-4B1D-94B6-673C5E917C8D}"/>
              </a:ext>
            </a:extLst>
          </p:cNvPr>
          <p:cNvSpPr txBox="1">
            <a:spLocks/>
          </p:cNvSpPr>
          <p:nvPr/>
        </p:nvSpPr>
        <p:spPr>
          <a:xfrm>
            <a:off x="5469448" y="3237549"/>
            <a:ext cx="3674552" cy="293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1600" kern="0" spc="3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  <a:lvl2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</a:defRPr>
            </a:lvl2pPr>
            <a:lvl3pPr indent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</a:defRPr>
            </a:lvl3pPr>
            <a:lvl4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4pPr>
            <a:lvl5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5pPr>
            <a:lvl6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6pPr>
            <a:lvl7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7pPr>
            <a:lvl8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8pPr>
            <a:lvl9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1400" dirty="0">
                <a:solidFill>
                  <a:srgbClr val="4D4D4D"/>
                </a:solidFill>
                <a:cs typeface="+mn-cs"/>
              </a:rPr>
              <a:t>Diversification by sector:</a:t>
            </a:r>
            <a:endParaRPr lang="fr-BE" dirty="0"/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435E388C-C685-4E3B-9A58-4D253F6338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1927905"/>
              </p:ext>
            </p:extLst>
          </p:nvPr>
        </p:nvGraphicFramePr>
        <p:xfrm>
          <a:off x="4961734" y="1060778"/>
          <a:ext cx="4013844" cy="2236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Espace réservé du contenu 5">
            <a:extLst>
              <a:ext uri="{FF2B5EF4-FFF2-40B4-BE49-F238E27FC236}">
                <a16:creationId xmlns:a16="http://schemas.microsoft.com/office/drawing/2014/main" id="{B9733B56-A0BD-44EB-A6E6-8531088FF50B}"/>
              </a:ext>
            </a:extLst>
          </p:cNvPr>
          <p:cNvSpPr txBox="1">
            <a:spLocks/>
          </p:cNvSpPr>
          <p:nvPr/>
        </p:nvSpPr>
        <p:spPr>
          <a:xfrm>
            <a:off x="5378011" y="1221921"/>
            <a:ext cx="3674552" cy="2934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1600" kern="0" spc="3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  <a:lvl2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</a:defRPr>
            </a:lvl2pPr>
            <a:lvl3pPr indent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</a:defRPr>
            </a:lvl3pPr>
            <a:lvl4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4pPr>
            <a:lvl5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5pPr>
            <a:lvl6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6pPr>
            <a:lvl7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7pPr>
            <a:lvl8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8pPr>
            <a:lvl9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1400" dirty="0">
                <a:solidFill>
                  <a:srgbClr val="4D4D4D"/>
                </a:solidFill>
                <a:cs typeface="+mn-cs"/>
              </a:rPr>
              <a:t>Diversification by type:</a:t>
            </a:r>
            <a:endParaRPr lang="fr-BE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8565DDA-A76A-4651-B7C1-D4BEB9192FE4}"/>
              </a:ext>
            </a:extLst>
          </p:cNvPr>
          <p:cNvSpPr txBox="1"/>
          <p:nvPr/>
        </p:nvSpPr>
        <p:spPr>
          <a:xfrm>
            <a:off x="307881" y="5424455"/>
            <a:ext cx="871296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u="sng" dirty="0">
                <a:solidFill>
                  <a:srgbClr val="4D4D4D"/>
                </a:solidFill>
                <a:latin typeface="+mn-lt"/>
              </a:rPr>
              <a:t>Ret</a:t>
            </a:r>
            <a:r>
              <a:rPr lang="en-US" sz="1050" u="sng" dirty="0">
                <a:solidFill>
                  <a:srgbClr val="4D4D4D"/>
                </a:solidFill>
                <a:latin typeface="+mn-lt"/>
              </a:rPr>
              <a:t>ail park</a:t>
            </a:r>
            <a:r>
              <a:rPr lang="en-US" sz="1050" b="0" dirty="0">
                <a:solidFill>
                  <a:srgbClr val="4D4D4D"/>
                </a:solidFill>
                <a:latin typeface="+mn-lt"/>
              </a:rPr>
              <a:t>: Open-air commercial complex including at least 5 renting units for a global GLA &gt; 3.000 m</a:t>
            </a:r>
            <a:r>
              <a:rPr lang="en-US" sz="1050" b="0" baseline="30000" dirty="0">
                <a:solidFill>
                  <a:srgbClr val="4D4D4D"/>
                </a:solidFill>
                <a:latin typeface="+mn-lt"/>
              </a:rPr>
              <a:t>2. </a:t>
            </a:r>
            <a:r>
              <a:rPr lang="en-US" sz="1050" b="0" dirty="0">
                <a:solidFill>
                  <a:srgbClr val="4D4D4D"/>
                </a:solidFill>
                <a:latin typeface="+mn-lt"/>
              </a:rPr>
              <a:t>Retail properties that form part of an integrated commercial complex and are grouped together with other retail properties. All properties use a central car park with a shared entrance and exit road.</a:t>
            </a:r>
          </a:p>
          <a:p>
            <a:pPr algn="l"/>
            <a:endParaRPr lang="en-US" sz="1050" b="0" dirty="0">
              <a:solidFill>
                <a:srgbClr val="4D4D4D"/>
              </a:solidFill>
              <a:latin typeface="+mn-lt"/>
            </a:endParaRPr>
          </a:p>
          <a:p>
            <a:pPr algn="l"/>
            <a:r>
              <a:rPr lang="en-US" sz="1050" u="sng" dirty="0">
                <a:solidFill>
                  <a:srgbClr val="4D4D4D"/>
                </a:solidFill>
              </a:rPr>
              <a:t>Retail cluster</a:t>
            </a:r>
            <a:r>
              <a:rPr lang="en-US" sz="1050" b="0" dirty="0">
                <a:solidFill>
                  <a:srgbClr val="4D4D4D"/>
                </a:solidFill>
              </a:rPr>
              <a:t>: </a:t>
            </a:r>
            <a:r>
              <a:rPr lang="en-US" sz="1050" b="0" dirty="0">
                <a:solidFill>
                  <a:srgbClr val="4D4D4D"/>
                </a:solidFill>
                <a:latin typeface="+mn-lt"/>
              </a:rPr>
              <a:t>A collection of peripheral retail properties, located along the same traffic axis and, from the consumer’s point of view, they form a self-contained whole, although they do not possess a joint infrastructure other than the traffic axis.</a:t>
            </a:r>
          </a:p>
          <a:p>
            <a:pPr algn="l"/>
            <a:endParaRPr lang="en-US" sz="1100" b="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  <a:p>
            <a:pPr algn="l"/>
            <a:endParaRPr lang="fr-BE" sz="1100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graphicFrame>
        <p:nvGraphicFramePr>
          <p:cNvPr id="17" name="Graphique 16">
            <a:extLst>
              <a:ext uri="{FF2B5EF4-FFF2-40B4-BE49-F238E27FC236}">
                <a16:creationId xmlns:a16="http://schemas.microsoft.com/office/drawing/2014/main" id="{C7539C3F-3A9E-4B69-997C-396CD667D48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432507"/>
              </p:ext>
            </p:extLst>
          </p:nvPr>
        </p:nvGraphicFramePr>
        <p:xfrm>
          <a:off x="5297142" y="3447878"/>
          <a:ext cx="3836289" cy="20596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4" name="Image 3" descr="Une image contenant carte, texte&#10;&#10;Description générée avec un niveau de confiance très élevé">
            <a:extLst>
              <a:ext uri="{FF2B5EF4-FFF2-40B4-BE49-F238E27FC236}">
                <a16:creationId xmlns:a16="http://schemas.microsoft.com/office/drawing/2014/main" id="{DDAFADA3-4F03-47CC-A019-735B6BFD82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3715"/>
            <a:ext cx="3888299" cy="1728133"/>
          </a:xfrm>
          <a:prstGeom prst="rect">
            <a:avLst/>
          </a:prstGeom>
        </p:spPr>
      </p:pic>
      <p:pic>
        <p:nvPicPr>
          <p:cNvPr id="7" name="Image 6" descr="Une image contenant carte, texte&#10;&#10;Description générée avec un niveau de confiance très élevé">
            <a:extLst>
              <a:ext uri="{FF2B5EF4-FFF2-40B4-BE49-F238E27FC236}">
                <a16:creationId xmlns:a16="http://schemas.microsoft.com/office/drawing/2014/main" id="{CFAD353F-234F-438C-92EF-432BE96335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6" t="12388" r="44442" b="-2641"/>
          <a:stretch/>
        </p:blipFill>
        <p:spPr>
          <a:xfrm>
            <a:off x="1990090" y="2841584"/>
            <a:ext cx="1983697" cy="187280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BB3E9FA-C894-4533-90BE-B947E04A2E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7914" y="3530999"/>
            <a:ext cx="1143820" cy="76535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50608A3-3415-4C18-BFE2-B8CA3D623C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8379" y="3845639"/>
            <a:ext cx="2014953" cy="161487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E37627B-6DFE-4940-B690-609BEC755F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2727" y="4828424"/>
            <a:ext cx="1078666" cy="59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03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93">
            <a:extLst>
              <a:ext uri="{FF2B5EF4-FFF2-40B4-BE49-F238E27FC236}">
                <a16:creationId xmlns:a16="http://schemas.microsoft.com/office/drawing/2014/main" id="{CBCD08C3-FB30-4FD5-BB46-1D6DAE2A1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Blip>
                <a:blip r:embed="rId2"/>
              </a:buBlip>
              <a:defRPr sz="2500">
                <a:solidFill>
                  <a:srgbClr val="4D4D4D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rgbClr val="4D4D4D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A50021"/>
              </a:buClr>
              <a:buChar char="•"/>
              <a:defRPr>
                <a:solidFill>
                  <a:srgbClr val="4D4D4D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1800" b="1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3AB4F-2209-4C37-B517-76E38D9B9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74338"/>
            <a:ext cx="1751818" cy="7975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C8F076-EE78-4275-835F-B6797C818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pPr/>
              <a:t>12</a:t>
            </a:fld>
            <a:endParaRPr lang="fr-BE" dirty="0"/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B2313F5E-4736-4702-80EB-80D588C70B9E}"/>
              </a:ext>
            </a:extLst>
          </p:cNvPr>
          <p:cNvSpPr txBox="1">
            <a:spLocks/>
          </p:cNvSpPr>
          <p:nvPr/>
        </p:nvSpPr>
        <p:spPr>
          <a:xfrm>
            <a:off x="471785" y="547651"/>
            <a:ext cx="8229600" cy="508957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algn="l">
              <a:buClr>
                <a:srgbClr val="C00000"/>
              </a:buClr>
            </a:pPr>
            <a:r>
              <a:rPr lang="fr-BE" sz="28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Real Estate Portfolio </a:t>
            </a:r>
            <a:r>
              <a:rPr lang="fr-BE" sz="20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(30/09/2018)</a:t>
            </a:r>
            <a:endParaRPr lang="fr-BE" sz="2800" kern="0" spc="3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FCB25AB-C1BA-4E99-959C-F69D4D9B7BB0}"/>
              </a:ext>
            </a:extLst>
          </p:cNvPr>
          <p:cNvSpPr txBox="1">
            <a:spLocks/>
          </p:cNvSpPr>
          <p:nvPr/>
        </p:nvSpPr>
        <p:spPr>
          <a:xfrm>
            <a:off x="471785" y="1304915"/>
            <a:ext cx="6988660" cy="3973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1600" kern="0" spc="3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  <a:lvl2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</a:defRPr>
            </a:lvl2pPr>
            <a:lvl3pPr indent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</a:defRPr>
            </a:lvl3pPr>
            <a:lvl4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4pPr>
            <a:lvl5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5pPr>
            <a:lvl6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6pPr>
            <a:lvl7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7pPr>
            <a:lvl8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8pPr>
            <a:lvl9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2400" dirty="0">
                <a:solidFill>
                  <a:srgbClr val="4D4D4D"/>
                </a:solidFill>
                <a:cs typeface="+mn-cs"/>
              </a:rPr>
              <a:t>Secure Rental Revenues: </a:t>
            </a:r>
          </a:p>
          <a:p>
            <a:endParaRPr lang="fr-BE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B597F9C4-2D3A-4F03-BF07-7BE07D403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341" y="1416521"/>
            <a:ext cx="2880320" cy="433199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7B1A71C-8112-4112-AE31-6CEC32EF9016}"/>
              </a:ext>
            </a:extLst>
          </p:cNvPr>
          <p:cNvCxnSpPr>
            <a:cxnSpLocks/>
          </p:cNvCxnSpPr>
          <p:nvPr/>
        </p:nvCxnSpPr>
        <p:spPr>
          <a:xfrm>
            <a:off x="471785" y="1123715"/>
            <a:ext cx="8310984" cy="0"/>
          </a:xfrm>
          <a:prstGeom prst="line">
            <a:avLst/>
          </a:prstGeom>
          <a:ln w="19050">
            <a:solidFill>
              <a:srgbClr val="A3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Diagramme 2">
            <a:extLst>
              <a:ext uri="{FF2B5EF4-FFF2-40B4-BE49-F238E27FC236}">
                <a16:creationId xmlns:a16="http://schemas.microsoft.com/office/drawing/2014/main" id="{EADFB62A-A294-491A-8764-D11FF66EFD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8277742"/>
              </p:ext>
            </p:extLst>
          </p:nvPr>
        </p:nvGraphicFramePr>
        <p:xfrm>
          <a:off x="117446" y="1812022"/>
          <a:ext cx="5201174" cy="3936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613431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93">
            <a:extLst>
              <a:ext uri="{FF2B5EF4-FFF2-40B4-BE49-F238E27FC236}">
                <a16:creationId xmlns:a16="http://schemas.microsoft.com/office/drawing/2014/main" id="{CBCD08C3-FB30-4FD5-BB46-1D6DAE2A1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Blip>
                <a:blip r:embed="rId2"/>
              </a:buBlip>
              <a:defRPr sz="2500">
                <a:solidFill>
                  <a:srgbClr val="4D4D4D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rgbClr val="4D4D4D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A50021"/>
              </a:buClr>
              <a:buChar char="•"/>
              <a:defRPr>
                <a:solidFill>
                  <a:srgbClr val="4D4D4D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1800" b="1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3AB4F-2209-4C37-B517-76E38D9B9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74338"/>
            <a:ext cx="1751818" cy="7975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C8F076-EE78-4275-835F-B6797C818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pPr/>
              <a:t>13</a:t>
            </a:fld>
            <a:endParaRPr lang="fr-BE" dirty="0"/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BE11AF71-2963-425F-B191-B5D4D36FD5A9}"/>
              </a:ext>
            </a:extLst>
          </p:cNvPr>
          <p:cNvSpPr txBox="1">
            <a:spLocks/>
          </p:cNvSpPr>
          <p:nvPr/>
        </p:nvSpPr>
        <p:spPr>
          <a:xfrm>
            <a:off x="471785" y="547651"/>
            <a:ext cx="8229600" cy="508957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algn="l">
              <a:buClr>
                <a:srgbClr val="C00000"/>
              </a:buClr>
            </a:pPr>
            <a:r>
              <a:rPr lang="fr-BE" sz="28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Real Estate Portfolio </a:t>
            </a:r>
            <a:r>
              <a:rPr lang="fr-BE" sz="20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(30/09/2018)</a:t>
            </a:r>
            <a:endParaRPr lang="fr-BE" sz="2800" kern="0" spc="3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1DD58BB-EAC8-4948-9F7C-E2024EB6A5C8}"/>
              </a:ext>
            </a:extLst>
          </p:cNvPr>
          <p:cNvSpPr txBox="1">
            <a:spLocks/>
          </p:cNvSpPr>
          <p:nvPr/>
        </p:nvSpPr>
        <p:spPr>
          <a:xfrm>
            <a:off x="471785" y="1362046"/>
            <a:ext cx="6988660" cy="3973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1600" kern="0" spc="3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  <a:lvl2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</a:defRPr>
            </a:lvl2pPr>
            <a:lvl3pPr indent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</a:defRPr>
            </a:lvl3pPr>
            <a:lvl4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4pPr>
            <a:lvl5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5pPr>
            <a:lvl6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6pPr>
            <a:lvl7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7pPr>
            <a:lvl8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8pPr>
            <a:lvl9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2400" dirty="0">
                <a:solidFill>
                  <a:srgbClr val="4D4D4D"/>
                </a:solidFill>
                <a:cs typeface="+mn-cs"/>
              </a:rPr>
              <a:t>Key figures : </a:t>
            </a:r>
          </a:p>
          <a:p>
            <a:endParaRPr lang="fr-BE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D19605A-0D13-40D2-B9EF-E554D0B59372}"/>
              </a:ext>
            </a:extLst>
          </p:cNvPr>
          <p:cNvCxnSpPr>
            <a:cxnSpLocks/>
          </p:cNvCxnSpPr>
          <p:nvPr/>
        </p:nvCxnSpPr>
        <p:spPr>
          <a:xfrm>
            <a:off x="471785" y="1123715"/>
            <a:ext cx="8310984" cy="0"/>
          </a:xfrm>
          <a:prstGeom prst="line">
            <a:avLst/>
          </a:prstGeom>
          <a:ln w="19050">
            <a:solidFill>
              <a:srgbClr val="A3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45B1F09D-348C-4EB4-A8B4-C05C916269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496" y="2038243"/>
            <a:ext cx="8452177" cy="306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728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93">
            <a:extLst>
              <a:ext uri="{FF2B5EF4-FFF2-40B4-BE49-F238E27FC236}">
                <a16:creationId xmlns:a16="http://schemas.microsoft.com/office/drawing/2014/main" id="{CBCD08C3-FB30-4FD5-BB46-1D6DAE2A1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Blip>
                <a:blip r:embed="rId2"/>
              </a:buBlip>
              <a:defRPr sz="2500">
                <a:solidFill>
                  <a:srgbClr val="4D4D4D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rgbClr val="4D4D4D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A50021"/>
              </a:buClr>
              <a:buChar char="•"/>
              <a:defRPr>
                <a:solidFill>
                  <a:srgbClr val="4D4D4D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1800" b="1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3AB4F-2209-4C37-B517-76E38D9B9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74338"/>
            <a:ext cx="1751818" cy="7975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C8F076-EE78-4275-835F-B6797C818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pPr/>
              <a:t>14</a:t>
            </a:fld>
            <a:endParaRPr lang="fr-BE" dirty="0"/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B2313F5E-4736-4702-80EB-80D588C70B9E}"/>
              </a:ext>
            </a:extLst>
          </p:cNvPr>
          <p:cNvSpPr txBox="1">
            <a:spLocks/>
          </p:cNvSpPr>
          <p:nvPr/>
        </p:nvSpPr>
        <p:spPr>
          <a:xfrm>
            <a:off x="471785" y="547651"/>
            <a:ext cx="8229600" cy="508957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algn="l">
              <a:buClr>
                <a:srgbClr val="C00000"/>
              </a:buClr>
            </a:pPr>
            <a:r>
              <a:rPr lang="fr-BE" sz="28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Real Estate Portfolio </a:t>
            </a:r>
            <a:r>
              <a:rPr lang="fr-BE" sz="20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(30/09/2018)</a:t>
            </a:r>
            <a:endParaRPr lang="fr-BE" sz="2800" kern="0" spc="3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2139682-97BE-4A47-8189-0C8C750C3852}"/>
              </a:ext>
            </a:extLst>
          </p:cNvPr>
          <p:cNvSpPr txBox="1">
            <a:spLocks/>
          </p:cNvSpPr>
          <p:nvPr/>
        </p:nvSpPr>
        <p:spPr>
          <a:xfrm>
            <a:off x="471785" y="1326744"/>
            <a:ext cx="6988660" cy="3973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1600" kern="0" spc="3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  <a:lvl2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</a:defRPr>
            </a:lvl2pPr>
            <a:lvl3pPr indent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</a:defRPr>
            </a:lvl3pPr>
            <a:lvl4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4pPr>
            <a:lvl5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5pPr>
            <a:lvl6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6pPr>
            <a:lvl7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7pPr>
            <a:lvl8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8pPr>
            <a:lvl9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2400" dirty="0">
                <a:solidFill>
                  <a:srgbClr val="4D4D4D"/>
                </a:solidFill>
                <a:cs typeface="+mn-cs"/>
              </a:rPr>
              <a:t>Good tenants diversification :</a:t>
            </a:r>
          </a:p>
          <a:p>
            <a:endParaRPr lang="fr-BE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CBCD4C1-03FE-4A2C-8B80-7825B571C332}"/>
              </a:ext>
            </a:extLst>
          </p:cNvPr>
          <p:cNvSpPr/>
          <p:nvPr/>
        </p:nvSpPr>
        <p:spPr>
          <a:xfrm>
            <a:off x="812120" y="1910431"/>
            <a:ext cx="3628724" cy="402571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l" eaLnBrk="0" hangingPunct="0">
              <a:spcBef>
                <a:spcPts val="0"/>
              </a:spcBef>
              <a:buClr>
                <a:srgbClr val="9F3037"/>
              </a:buClr>
              <a:defRPr/>
            </a:pPr>
            <a:r>
              <a:rPr lang="en-GB" altLang="fr-FR" sz="1600" b="1" u="sng" kern="0" spc="200" dirty="0">
                <a:solidFill>
                  <a:srgbClr val="4D4D4D"/>
                </a:solidFill>
                <a:uFill>
                  <a:solidFill>
                    <a:srgbClr val="C00000"/>
                  </a:solidFill>
                </a:uFill>
              </a:rPr>
              <a:t>Top 10 tenants</a:t>
            </a:r>
            <a:r>
              <a:rPr lang="en-GB" altLang="fr-FR" sz="1600" kern="0" spc="300" dirty="0">
                <a:solidFill>
                  <a:srgbClr val="4D4D4D"/>
                </a:solidFill>
                <a:cs typeface="Arial" panose="020B0604020202020204" pitchFamily="34" charset="0"/>
              </a:rPr>
              <a:t>:</a:t>
            </a:r>
            <a:r>
              <a:rPr lang="en-GB" altLang="fr-FR" b="0" kern="0" dirty="0">
                <a:solidFill>
                  <a:srgbClr val="4D4D4D"/>
                </a:solidFill>
                <a:latin typeface="Trebuchet MS"/>
              </a:rPr>
              <a:t>	</a:t>
            </a:r>
            <a:endParaRPr lang="en-GB" altLang="fr-FR" sz="1200" b="0" kern="0" dirty="0">
              <a:solidFill>
                <a:srgbClr val="4D4D4D"/>
              </a:solidFill>
              <a:latin typeface="Trebuchet MS"/>
            </a:endParaRPr>
          </a:p>
          <a:p>
            <a:pPr algn="l" eaLnBrk="0" hangingPunct="0">
              <a:spcBef>
                <a:spcPct val="20000"/>
              </a:spcBef>
              <a:defRPr/>
            </a:pPr>
            <a:endParaRPr lang="en-GB" altLang="fr-FR" b="0" kern="0" dirty="0">
              <a:solidFill>
                <a:srgbClr val="4D4D4D"/>
              </a:solidFill>
              <a:latin typeface="Trebuchet MS"/>
            </a:endParaRPr>
          </a:p>
          <a:p>
            <a:pPr algn="l" eaLnBrk="0" hangingPunct="0">
              <a:spcBef>
                <a:spcPct val="20000"/>
              </a:spcBef>
              <a:defRPr/>
            </a:pPr>
            <a:endParaRPr lang="en-GB" altLang="fr-FR" b="0" kern="0" dirty="0">
              <a:solidFill>
                <a:srgbClr val="4D4D4D"/>
              </a:solidFill>
              <a:latin typeface="Trebuchet MS"/>
            </a:endParaRPr>
          </a:p>
          <a:p>
            <a:pPr algn="l" eaLnBrk="0" hangingPunct="0">
              <a:spcBef>
                <a:spcPct val="20000"/>
              </a:spcBef>
              <a:defRPr/>
            </a:pPr>
            <a:endParaRPr lang="en-GB" altLang="fr-FR" b="0" kern="0" dirty="0">
              <a:solidFill>
                <a:srgbClr val="4D4D4D"/>
              </a:solidFill>
              <a:latin typeface="Trebuchet MS"/>
            </a:endParaRPr>
          </a:p>
          <a:p>
            <a:pPr algn="l" eaLnBrk="0" hangingPunct="0">
              <a:spcBef>
                <a:spcPct val="20000"/>
              </a:spcBef>
              <a:defRPr/>
            </a:pPr>
            <a:endParaRPr lang="en-GB" altLang="fr-FR" b="0" kern="0" dirty="0">
              <a:solidFill>
                <a:srgbClr val="4D4D4D"/>
              </a:solidFill>
              <a:latin typeface="Trebuchet MS"/>
            </a:endParaRPr>
          </a:p>
          <a:p>
            <a:pPr algn="l" eaLnBrk="0" hangingPunct="0">
              <a:spcBef>
                <a:spcPct val="20000"/>
              </a:spcBef>
              <a:defRPr/>
            </a:pPr>
            <a:endParaRPr lang="en-GB" altLang="fr-FR" b="0" kern="0" dirty="0">
              <a:solidFill>
                <a:srgbClr val="4D4D4D"/>
              </a:solidFill>
              <a:latin typeface="Trebuchet MS"/>
            </a:endParaRPr>
          </a:p>
          <a:p>
            <a:pPr algn="l" eaLnBrk="0" hangingPunct="0">
              <a:spcBef>
                <a:spcPct val="20000"/>
              </a:spcBef>
              <a:defRPr/>
            </a:pPr>
            <a:endParaRPr lang="en-GB" altLang="fr-FR" b="0" kern="0" dirty="0">
              <a:solidFill>
                <a:srgbClr val="4D4D4D"/>
              </a:solidFill>
              <a:latin typeface="Trebuchet MS"/>
            </a:endParaRPr>
          </a:p>
          <a:p>
            <a:pPr algn="l" eaLnBrk="0" hangingPunct="0">
              <a:spcBef>
                <a:spcPct val="20000"/>
              </a:spcBef>
              <a:defRPr/>
            </a:pPr>
            <a:endParaRPr lang="en-GB" altLang="fr-FR" b="0" kern="0" dirty="0">
              <a:solidFill>
                <a:srgbClr val="4D4D4D"/>
              </a:solidFill>
              <a:latin typeface="Trebuchet MS"/>
            </a:endParaRPr>
          </a:p>
          <a:p>
            <a:pPr algn="l" eaLnBrk="0" hangingPunct="0">
              <a:spcBef>
                <a:spcPct val="20000"/>
              </a:spcBef>
              <a:defRPr/>
            </a:pPr>
            <a:endParaRPr lang="en-GB" altLang="fr-FR" b="0" kern="0" dirty="0">
              <a:solidFill>
                <a:srgbClr val="4D4D4D"/>
              </a:solidFill>
              <a:latin typeface="Trebuchet MS"/>
            </a:endParaRPr>
          </a:p>
          <a:p>
            <a:pPr algn="l" eaLnBrk="0" hangingPunct="0">
              <a:spcBef>
                <a:spcPct val="20000"/>
              </a:spcBef>
              <a:defRPr/>
            </a:pPr>
            <a:endParaRPr lang="en-GB" altLang="fr-FR" b="0" kern="0" dirty="0">
              <a:solidFill>
                <a:srgbClr val="4D4D4D"/>
              </a:solidFill>
              <a:latin typeface="Trebuchet MS"/>
            </a:endParaRPr>
          </a:p>
          <a:p>
            <a:pPr algn="l" eaLnBrk="0" hangingPunct="0">
              <a:spcBef>
                <a:spcPct val="20000"/>
              </a:spcBef>
              <a:defRPr/>
            </a:pPr>
            <a:endParaRPr lang="en-GB" altLang="fr-FR" b="0" kern="0" dirty="0">
              <a:solidFill>
                <a:srgbClr val="4D4D4D"/>
              </a:solidFill>
              <a:latin typeface="Trebuchet MS"/>
            </a:endParaRPr>
          </a:p>
          <a:p>
            <a:pPr algn="l" eaLnBrk="0" hangingPunct="0">
              <a:spcBef>
                <a:spcPct val="20000"/>
              </a:spcBef>
              <a:defRPr/>
            </a:pPr>
            <a:endParaRPr lang="en-GB" altLang="fr-FR" b="0" kern="0" dirty="0">
              <a:solidFill>
                <a:srgbClr val="4D4D4D"/>
              </a:solidFill>
              <a:latin typeface="Trebuchet M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2F0F305-50AE-4FFB-8AB7-A69DA3812EC8}"/>
              </a:ext>
            </a:extLst>
          </p:cNvPr>
          <p:cNvSpPr txBox="1"/>
          <p:nvPr/>
        </p:nvSpPr>
        <p:spPr>
          <a:xfrm>
            <a:off x="4314727" y="1952108"/>
            <a:ext cx="4584187" cy="42165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pPr>
              <a:buClr>
                <a:srgbClr val="9F3037"/>
              </a:buClr>
            </a:pPr>
            <a:r>
              <a:rPr lang="fr-BE" sz="1600" b="1" u="sng" kern="0" spc="200" dirty="0">
                <a:solidFill>
                  <a:srgbClr val="4D4D4D"/>
                </a:solidFill>
                <a:uFill>
                  <a:solidFill>
                    <a:srgbClr val="C00000"/>
                  </a:solidFill>
                </a:uFill>
              </a:rPr>
              <a:t>High profile (inter)national brands :</a:t>
            </a:r>
          </a:p>
          <a:p>
            <a:endParaRPr lang="fr-BE" b="0" dirty="0"/>
          </a:p>
          <a:p>
            <a:endParaRPr lang="fr-BE" b="0" dirty="0"/>
          </a:p>
          <a:p>
            <a:endParaRPr lang="fr-BE" b="0" dirty="0"/>
          </a:p>
          <a:p>
            <a:endParaRPr lang="fr-BE" b="0" dirty="0"/>
          </a:p>
          <a:p>
            <a:endParaRPr lang="fr-BE" b="0" dirty="0"/>
          </a:p>
          <a:p>
            <a:endParaRPr lang="fr-BE" b="0" dirty="0"/>
          </a:p>
          <a:p>
            <a:endParaRPr lang="fr-BE" b="0" dirty="0"/>
          </a:p>
          <a:p>
            <a:endParaRPr lang="fr-BE" b="0" dirty="0"/>
          </a:p>
          <a:p>
            <a:endParaRPr lang="fr-BE" b="0" dirty="0"/>
          </a:p>
          <a:p>
            <a:endParaRPr lang="fr-BE" b="0" dirty="0"/>
          </a:p>
          <a:p>
            <a:endParaRPr lang="fr-BE" b="0" dirty="0"/>
          </a:p>
          <a:p>
            <a:endParaRPr lang="fr-BE" b="0" dirty="0"/>
          </a:p>
          <a:p>
            <a:endParaRPr lang="fr-BE" b="0" dirty="0"/>
          </a:p>
          <a:p>
            <a:endParaRPr lang="fr-BE" b="0" dirty="0"/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5B2CF685-15D1-4B47-B4C9-9E5EE5434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224" y="2373371"/>
            <a:ext cx="1512187" cy="584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D4AA6F6-C11C-48AE-B47F-8D68615BB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107" y="2451736"/>
            <a:ext cx="1539941" cy="339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37D535A0-556C-4D80-9396-665E334CD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3" y="2989062"/>
            <a:ext cx="864096" cy="86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2684377B-103A-4138-BEA1-6F1CAE625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010" y="4114663"/>
            <a:ext cx="1719622" cy="49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0AEBD7D2-DA3A-480B-A198-53940AB47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151" y="3172455"/>
            <a:ext cx="1305134" cy="44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38F442D5-C11E-4422-BBBE-D3C84EA31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944" y="3877864"/>
            <a:ext cx="1204703" cy="1078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0A81EF09-1B1B-4DC9-85AC-B277EF6AF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171" y="3225959"/>
            <a:ext cx="1440160" cy="439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991C4320-C728-497A-930C-D12E57CA65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224" y="3994604"/>
            <a:ext cx="841849" cy="84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CD634B14-532B-4D61-85F3-7426E53DF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787" y="4951851"/>
            <a:ext cx="1477749" cy="43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" descr="N:\Compta\Mélissa PIERARD\1. MARC BRISACK\Documents\Belfius Investor Day - 27.05.2016\logo worten.jpg">
            <a:extLst>
              <a:ext uri="{FF2B5EF4-FFF2-40B4-BE49-F238E27FC236}">
                <a16:creationId xmlns:a16="http://schemas.microsoft.com/office/drawing/2014/main" id="{606B76E4-85F8-44C9-B9EF-A43FB9440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807" y="5550487"/>
            <a:ext cx="1840524" cy="527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8D49637-674A-492A-9012-EDD802B529F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560199" y="4829568"/>
            <a:ext cx="1307450" cy="1313785"/>
          </a:xfrm>
          <a:prstGeom prst="rect">
            <a:avLst/>
          </a:prstGeom>
        </p:spPr>
      </p:pic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C975B686-D755-448F-8815-DB6C52E9D137}"/>
              </a:ext>
            </a:extLst>
          </p:cNvPr>
          <p:cNvCxnSpPr>
            <a:cxnSpLocks/>
          </p:cNvCxnSpPr>
          <p:nvPr/>
        </p:nvCxnSpPr>
        <p:spPr>
          <a:xfrm>
            <a:off x="471785" y="1123715"/>
            <a:ext cx="8310984" cy="0"/>
          </a:xfrm>
          <a:prstGeom prst="line">
            <a:avLst/>
          </a:prstGeom>
          <a:ln w="19050">
            <a:solidFill>
              <a:srgbClr val="A3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2B4BD2C1-090A-49DD-8EFD-70A6A68818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56349" y="2373371"/>
            <a:ext cx="3190886" cy="3693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110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93">
            <a:extLst>
              <a:ext uri="{FF2B5EF4-FFF2-40B4-BE49-F238E27FC236}">
                <a16:creationId xmlns:a16="http://schemas.microsoft.com/office/drawing/2014/main" id="{CBCD08C3-FB30-4FD5-BB46-1D6DAE2A1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Blip>
                <a:blip r:embed="rId2"/>
              </a:buBlip>
              <a:defRPr sz="2500">
                <a:solidFill>
                  <a:srgbClr val="4D4D4D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rgbClr val="4D4D4D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A50021"/>
              </a:buClr>
              <a:buChar char="•"/>
              <a:defRPr>
                <a:solidFill>
                  <a:srgbClr val="4D4D4D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1800" b="1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3AB4F-2209-4C37-B517-76E38D9B9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74338"/>
            <a:ext cx="1751818" cy="7975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C8F076-EE78-4275-835F-B6797C818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pPr/>
              <a:t>15</a:t>
            </a:fld>
            <a:endParaRPr lang="fr-BE" dirty="0"/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B2313F5E-4736-4702-80EB-80D588C70B9E}"/>
              </a:ext>
            </a:extLst>
          </p:cNvPr>
          <p:cNvSpPr txBox="1">
            <a:spLocks/>
          </p:cNvSpPr>
          <p:nvPr/>
        </p:nvSpPr>
        <p:spPr>
          <a:xfrm>
            <a:off x="471785" y="547651"/>
            <a:ext cx="8229600" cy="508957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algn="l">
              <a:buClr>
                <a:srgbClr val="C00000"/>
              </a:buClr>
            </a:pPr>
            <a:r>
              <a:rPr lang="fr-BE" sz="28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Real Estate Portfolio </a:t>
            </a:r>
            <a:r>
              <a:rPr lang="fr-BE" sz="20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(30/09/2018)</a:t>
            </a:r>
            <a:endParaRPr lang="fr-BE" sz="2800" kern="0" spc="3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C038291-2BA7-4723-B839-D17016BC15AD}"/>
              </a:ext>
            </a:extLst>
          </p:cNvPr>
          <p:cNvSpPr txBox="1">
            <a:spLocks/>
          </p:cNvSpPr>
          <p:nvPr/>
        </p:nvSpPr>
        <p:spPr>
          <a:xfrm>
            <a:off x="471785" y="1231338"/>
            <a:ext cx="6988660" cy="3973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1600" kern="0" spc="3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  <a:lvl2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</a:defRPr>
            </a:lvl2pPr>
            <a:lvl3pPr indent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</a:defRPr>
            </a:lvl3pPr>
            <a:lvl4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4pPr>
            <a:lvl5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5pPr>
            <a:lvl6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6pPr>
            <a:lvl7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7pPr>
            <a:lvl8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8pPr>
            <a:lvl9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en-US" sz="2400" dirty="0">
                <a:solidFill>
                  <a:srgbClr val="4D4D4D"/>
                </a:solidFill>
                <a:cs typeface="+mn-cs"/>
              </a:rPr>
              <a:t>Food sector : 34% of rental revenues</a:t>
            </a:r>
          </a:p>
          <a:p>
            <a:endParaRPr lang="fr-BE" dirty="0"/>
          </a:p>
        </p:txBody>
      </p:sp>
      <p:graphicFrame>
        <p:nvGraphicFramePr>
          <p:cNvPr id="17" name="Diagramme 16">
            <a:extLst>
              <a:ext uri="{FF2B5EF4-FFF2-40B4-BE49-F238E27FC236}">
                <a16:creationId xmlns:a16="http://schemas.microsoft.com/office/drawing/2014/main" id="{1F8E80AB-9F61-490B-BB28-5470F76D1C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2008746"/>
              </p:ext>
            </p:extLst>
          </p:nvPr>
        </p:nvGraphicFramePr>
        <p:xfrm>
          <a:off x="490694" y="1870561"/>
          <a:ext cx="8162611" cy="4208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8" name="Image 17" descr="Résultat de recherche d'images pour &quot;green thumbs up&quot;">
            <a:extLst>
              <a:ext uri="{FF2B5EF4-FFF2-40B4-BE49-F238E27FC236}">
                <a16:creationId xmlns:a16="http://schemas.microsoft.com/office/drawing/2014/main" id="{9337507B-5375-4DFD-AA3C-62D2BD7024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t="9667" r="18303" b="10955"/>
          <a:stretch/>
        </p:blipFill>
        <p:spPr bwMode="auto">
          <a:xfrm flipH="1">
            <a:off x="2290894" y="5542969"/>
            <a:ext cx="378980" cy="37898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" name="Image 18" descr="Résultat de recherche d'images pour &quot;green thumbs up&quot;">
            <a:extLst>
              <a:ext uri="{FF2B5EF4-FFF2-40B4-BE49-F238E27FC236}">
                <a16:creationId xmlns:a16="http://schemas.microsoft.com/office/drawing/2014/main" id="{6DCDB1E1-AEA0-4B25-B529-4A1A586ADF3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t="9667" r="18303" b="10955"/>
          <a:stretch/>
        </p:blipFill>
        <p:spPr bwMode="auto">
          <a:xfrm flipH="1">
            <a:off x="4329230" y="5542969"/>
            <a:ext cx="378980" cy="37898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0" name="Image 19" descr="Résultat de recherche d'images pour &quot;green thumbs up&quot;">
            <a:extLst>
              <a:ext uri="{FF2B5EF4-FFF2-40B4-BE49-F238E27FC236}">
                <a16:creationId xmlns:a16="http://schemas.microsoft.com/office/drawing/2014/main" id="{37465820-2D46-4172-94DF-C742BF28AD9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t="9667" r="18303" b="10955"/>
          <a:stretch/>
        </p:blipFill>
        <p:spPr bwMode="auto">
          <a:xfrm flipH="1">
            <a:off x="6367566" y="5542969"/>
            <a:ext cx="378980" cy="37898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" name="Image 20" descr="Résultat de recherche d'images pour &quot;green thumbs up&quot;">
            <a:extLst>
              <a:ext uri="{FF2B5EF4-FFF2-40B4-BE49-F238E27FC236}">
                <a16:creationId xmlns:a16="http://schemas.microsoft.com/office/drawing/2014/main" id="{908E9EF5-8F75-4303-9D3F-CCCF9751E37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9" t="9667" r="18303" b="10955"/>
          <a:stretch/>
        </p:blipFill>
        <p:spPr bwMode="auto">
          <a:xfrm flipH="1">
            <a:off x="8339566" y="3166705"/>
            <a:ext cx="378980" cy="37898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E9E323A1-F7D6-464C-9164-CA2AC6A44D14}"/>
              </a:ext>
            </a:extLst>
          </p:cNvPr>
          <p:cNvCxnSpPr>
            <a:cxnSpLocks/>
          </p:cNvCxnSpPr>
          <p:nvPr/>
        </p:nvCxnSpPr>
        <p:spPr>
          <a:xfrm>
            <a:off x="471785" y="1123715"/>
            <a:ext cx="8310984" cy="0"/>
          </a:xfrm>
          <a:prstGeom prst="line">
            <a:avLst/>
          </a:prstGeom>
          <a:ln w="19050">
            <a:solidFill>
              <a:srgbClr val="A3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4674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intérieur, alimentation, marché, afficher&#10;&#10;Description générée avec un niveau de confiance élevé">
            <a:extLst>
              <a:ext uri="{FF2B5EF4-FFF2-40B4-BE49-F238E27FC236}">
                <a16:creationId xmlns:a16="http://schemas.microsoft.com/office/drawing/2014/main" id="{A8E4599E-7148-49ED-810A-7B8864C3BC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7000" contrast="-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770" y="1749177"/>
            <a:ext cx="6672480" cy="444832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2" name="Rectangle 93">
            <a:extLst>
              <a:ext uri="{FF2B5EF4-FFF2-40B4-BE49-F238E27FC236}">
                <a16:creationId xmlns:a16="http://schemas.microsoft.com/office/drawing/2014/main" id="{CBCD08C3-FB30-4FD5-BB46-1D6DAE2A1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Blip>
                <a:blip r:embed="rId4"/>
              </a:buBlip>
              <a:defRPr sz="2500">
                <a:solidFill>
                  <a:srgbClr val="4D4D4D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Blip>
                <a:blip r:embed="rId5"/>
              </a:buBlip>
              <a:defRPr sz="2000">
                <a:solidFill>
                  <a:srgbClr val="4D4D4D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A50021"/>
              </a:buClr>
              <a:buChar char="•"/>
              <a:defRPr>
                <a:solidFill>
                  <a:srgbClr val="4D4D4D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1800" b="1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3AB4F-2209-4C37-B517-76E38D9B99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74338"/>
            <a:ext cx="1751818" cy="7975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C8F076-EE78-4275-835F-B6797C818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pPr/>
              <a:t>16</a:t>
            </a:fld>
            <a:endParaRPr lang="fr-BE" dirty="0"/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B2313F5E-4736-4702-80EB-80D588C70B9E}"/>
              </a:ext>
            </a:extLst>
          </p:cNvPr>
          <p:cNvSpPr txBox="1">
            <a:spLocks/>
          </p:cNvSpPr>
          <p:nvPr/>
        </p:nvSpPr>
        <p:spPr>
          <a:xfrm>
            <a:off x="471785" y="547651"/>
            <a:ext cx="8229600" cy="508957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algn="l">
              <a:buClr>
                <a:srgbClr val="C00000"/>
              </a:buClr>
            </a:pPr>
            <a:r>
              <a:rPr lang="fr-BE" sz="28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Real Estate Portfolio </a:t>
            </a:r>
            <a:r>
              <a:rPr lang="fr-BE" sz="20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(30/09/2018)</a:t>
            </a:r>
            <a:endParaRPr lang="fr-BE" sz="2800" kern="0" spc="3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C038291-2BA7-4723-B839-D17016BC15AD}"/>
              </a:ext>
            </a:extLst>
          </p:cNvPr>
          <p:cNvSpPr txBox="1">
            <a:spLocks/>
          </p:cNvSpPr>
          <p:nvPr/>
        </p:nvSpPr>
        <p:spPr>
          <a:xfrm>
            <a:off x="471785" y="1275593"/>
            <a:ext cx="6988660" cy="3973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1600" kern="0" spc="3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  <a:lvl2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</a:defRPr>
            </a:lvl2pPr>
            <a:lvl3pPr indent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</a:defRPr>
            </a:lvl3pPr>
            <a:lvl4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4pPr>
            <a:lvl5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5pPr>
            <a:lvl6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6pPr>
            <a:lvl7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7pPr>
            <a:lvl8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8pPr>
            <a:lvl9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2400" dirty="0">
                <a:solidFill>
                  <a:srgbClr val="4D4D4D"/>
                </a:solidFill>
                <a:cs typeface="+mn-cs"/>
              </a:rPr>
              <a:t>Food sector : </a:t>
            </a:r>
            <a:r>
              <a:rPr lang="fr-BE" sz="2400" dirty="0" err="1">
                <a:solidFill>
                  <a:srgbClr val="4D4D4D"/>
                </a:solidFill>
                <a:cs typeface="+mn-cs"/>
              </a:rPr>
              <a:t>Defensive</a:t>
            </a:r>
            <a:r>
              <a:rPr lang="fr-BE" sz="2400" dirty="0">
                <a:solidFill>
                  <a:srgbClr val="4D4D4D"/>
                </a:solidFill>
                <a:cs typeface="+mn-cs"/>
              </a:rPr>
              <a:t> &amp; resilient</a:t>
            </a:r>
          </a:p>
          <a:p>
            <a:endParaRPr lang="fr-BE" dirty="0"/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EA0D0EB4-4A59-497D-B091-EC15E6A20F1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4549799"/>
              </p:ext>
            </p:extLst>
          </p:nvPr>
        </p:nvGraphicFramePr>
        <p:xfrm>
          <a:off x="2535972" y="1824855"/>
          <a:ext cx="7450866" cy="4027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4EABB50-6483-4B8C-A11B-D069ED7FD3A4}"/>
              </a:ext>
            </a:extLst>
          </p:cNvPr>
          <p:cNvCxnSpPr>
            <a:cxnSpLocks/>
          </p:cNvCxnSpPr>
          <p:nvPr/>
        </p:nvCxnSpPr>
        <p:spPr>
          <a:xfrm>
            <a:off x="471785" y="1123715"/>
            <a:ext cx="8310984" cy="0"/>
          </a:xfrm>
          <a:prstGeom prst="line">
            <a:avLst/>
          </a:prstGeom>
          <a:ln w="19050">
            <a:solidFill>
              <a:srgbClr val="A3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3492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60125BBB-6D20-4CFB-B196-AD9BB8049C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3" r="4781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7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882442" y="2714171"/>
            <a:ext cx="4261558" cy="415011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EC8E08C-2CB0-4E6A-8680-E80CF86DA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708" y="3734093"/>
            <a:ext cx="3709553" cy="13755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500" b="1" u="sng" kern="1200" spc="3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RESULTS</a:t>
            </a:r>
            <a:br>
              <a:rPr lang="en-US" sz="3500" b="1" kern="1200" spc="3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5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10703" y="5154215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03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93">
            <a:extLst>
              <a:ext uri="{FF2B5EF4-FFF2-40B4-BE49-F238E27FC236}">
                <a16:creationId xmlns:a16="http://schemas.microsoft.com/office/drawing/2014/main" id="{CBCD08C3-FB30-4FD5-BB46-1D6DAE2A1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Blip>
                <a:blip r:embed="rId2"/>
              </a:buBlip>
              <a:defRPr sz="2500">
                <a:solidFill>
                  <a:srgbClr val="4D4D4D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rgbClr val="4D4D4D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A50021"/>
              </a:buClr>
              <a:buChar char="•"/>
              <a:defRPr>
                <a:solidFill>
                  <a:srgbClr val="4D4D4D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1800" b="1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3AB4F-2209-4C37-B517-76E38D9B9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74338"/>
            <a:ext cx="1751818" cy="7975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C8F076-EE78-4275-835F-B6797C818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pPr/>
              <a:t>18</a:t>
            </a:fld>
            <a:endParaRPr lang="fr-BE" dirty="0"/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B2313F5E-4736-4702-80EB-80D588C70B9E}"/>
              </a:ext>
            </a:extLst>
          </p:cNvPr>
          <p:cNvSpPr txBox="1">
            <a:spLocks/>
          </p:cNvSpPr>
          <p:nvPr/>
        </p:nvSpPr>
        <p:spPr>
          <a:xfrm>
            <a:off x="471785" y="547651"/>
            <a:ext cx="8229600" cy="508957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algn="l">
              <a:buClr>
                <a:srgbClr val="C00000"/>
              </a:buClr>
            </a:pPr>
            <a:r>
              <a:rPr lang="fr-BE" sz="2800" kern="0" spc="300" dirty="0" err="1">
                <a:solidFill>
                  <a:srgbClr val="C00000"/>
                </a:solidFill>
                <a:cs typeface="Arial" panose="020B0604020202020204" pitchFamily="34" charset="0"/>
              </a:rPr>
              <a:t>Results</a:t>
            </a:r>
            <a:endParaRPr lang="fr-BE" sz="2800" kern="0" spc="3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C038291-2BA7-4723-B839-D17016BC15AD}"/>
              </a:ext>
            </a:extLst>
          </p:cNvPr>
          <p:cNvSpPr txBox="1">
            <a:spLocks/>
          </p:cNvSpPr>
          <p:nvPr/>
        </p:nvSpPr>
        <p:spPr>
          <a:xfrm>
            <a:off x="471785" y="1362819"/>
            <a:ext cx="6988660" cy="3973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1600" kern="0" spc="3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  <a:lvl2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</a:defRPr>
            </a:lvl2pPr>
            <a:lvl3pPr indent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</a:defRPr>
            </a:lvl3pPr>
            <a:lvl4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4pPr>
            <a:lvl5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5pPr>
            <a:lvl6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6pPr>
            <a:lvl7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7pPr>
            <a:lvl8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8pPr>
            <a:lvl9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2400" dirty="0">
                <a:solidFill>
                  <a:srgbClr val="4D4D4D"/>
                </a:solidFill>
                <a:cs typeface="+mn-cs"/>
              </a:rPr>
              <a:t>Key figures :</a:t>
            </a:r>
          </a:p>
          <a:p>
            <a:endParaRPr lang="fr-BE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B7C57071-28A2-4974-8562-71FADE9A5F35}"/>
              </a:ext>
            </a:extLst>
          </p:cNvPr>
          <p:cNvCxnSpPr>
            <a:cxnSpLocks/>
          </p:cNvCxnSpPr>
          <p:nvPr/>
        </p:nvCxnSpPr>
        <p:spPr>
          <a:xfrm>
            <a:off x="471785" y="1123715"/>
            <a:ext cx="8310984" cy="0"/>
          </a:xfrm>
          <a:prstGeom prst="line">
            <a:avLst/>
          </a:prstGeom>
          <a:ln w="19050">
            <a:solidFill>
              <a:srgbClr val="A3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D70B9AF8-C679-4FB2-9A11-F4BC2336DB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73" y="2120288"/>
            <a:ext cx="7530396" cy="1682091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E728D5C-23B1-4002-8526-73E315399E14}"/>
              </a:ext>
            </a:extLst>
          </p:cNvPr>
          <p:cNvSpPr txBox="1"/>
          <p:nvPr/>
        </p:nvSpPr>
        <p:spPr>
          <a:xfrm>
            <a:off x="825350" y="3802379"/>
            <a:ext cx="6281530" cy="402775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txBody>
          <a:bodyPr wrap="square" lIns="108000" tIns="108000" rIns="108000" bIns="108000" rtlCol="0" anchor="t" anchorCtr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fr-BE" sz="1200" dirty="0">
                <a:solidFill>
                  <a:srgbClr val="4D4D4D"/>
                </a:solidFill>
              </a:rPr>
              <a:t>For t</a:t>
            </a:r>
            <a:r>
              <a:rPr lang="fr-BE" sz="1200" dirty="0" err="1">
                <a:solidFill>
                  <a:srgbClr val="4D4D4D"/>
                </a:solidFill>
              </a:rPr>
              <a:t>he</a:t>
            </a:r>
            <a:r>
              <a:rPr lang="fr-BE" sz="1200" dirty="0">
                <a:solidFill>
                  <a:srgbClr val="4D4D4D"/>
                </a:solidFill>
              </a:rPr>
              <a:t> detailed B/S and P&amp;L: see appendix</a:t>
            </a:r>
          </a:p>
        </p:txBody>
      </p:sp>
    </p:spTree>
    <p:extLst>
      <p:ext uri="{BB962C8B-B14F-4D97-AF65-F5344CB8AC3E}">
        <p14:creationId xmlns:p14="http://schemas.microsoft.com/office/powerpoint/2010/main" val="11127157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93">
            <a:extLst>
              <a:ext uri="{FF2B5EF4-FFF2-40B4-BE49-F238E27FC236}">
                <a16:creationId xmlns:a16="http://schemas.microsoft.com/office/drawing/2014/main" id="{CBCD08C3-FB30-4FD5-BB46-1D6DAE2A1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Blip>
                <a:blip r:embed="rId2"/>
              </a:buBlip>
              <a:defRPr sz="2500">
                <a:solidFill>
                  <a:srgbClr val="4D4D4D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rgbClr val="4D4D4D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A50021"/>
              </a:buClr>
              <a:buChar char="•"/>
              <a:defRPr>
                <a:solidFill>
                  <a:srgbClr val="4D4D4D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1800" b="1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3AB4F-2209-4C37-B517-76E38D9B9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74338"/>
            <a:ext cx="1751818" cy="7975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C8F076-EE78-4275-835F-B6797C818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pPr/>
              <a:t>19</a:t>
            </a:fld>
            <a:endParaRPr lang="fr-BE" dirty="0"/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B2313F5E-4736-4702-80EB-80D588C70B9E}"/>
              </a:ext>
            </a:extLst>
          </p:cNvPr>
          <p:cNvSpPr txBox="1">
            <a:spLocks/>
          </p:cNvSpPr>
          <p:nvPr/>
        </p:nvSpPr>
        <p:spPr>
          <a:xfrm>
            <a:off x="471785" y="547651"/>
            <a:ext cx="8229600" cy="508957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algn="l">
              <a:buClr>
                <a:srgbClr val="C00000"/>
              </a:buClr>
            </a:pPr>
            <a:r>
              <a:rPr lang="fr-BE" sz="2800" kern="0" spc="300" dirty="0" err="1">
                <a:solidFill>
                  <a:srgbClr val="C00000"/>
                </a:solidFill>
                <a:cs typeface="Arial" panose="020B0604020202020204" pitchFamily="34" charset="0"/>
              </a:rPr>
              <a:t>Results</a:t>
            </a:r>
            <a:endParaRPr lang="fr-BE" sz="2800" kern="0" spc="3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C038291-2BA7-4723-B839-D17016BC15AD}"/>
              </a:ext>
            </a:extLst>
          </p:cNvPr>
          <p:cNvSpPr txBox="1">
            <a:spLocks/>
          </p:cNvSpPr>
          <p:nvPr/>
        </p:nvSpPr>
        <p:spPr>
          <a:xfrm>
            <a:off x="471785" y="1362819"/>
            <a:ext cx="6988660" cy="3973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1600" kern="0" spc="3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  <a:lvl2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</a:defRPr>
            </a:lvl2pPr>
            <a:lvl3pPr indent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</a:defRPr>
            </a:lvl3pPr>
            <a:lvl4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4pPr>
            <a:lvl5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5pPr>
            <a:lvl6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6pPr>
            <a:lvl7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7pPr>
            <a:lvl8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8pPr>
            <a:lvl9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2400" dirty="0">
                <a:solidFill>
                  <a:srgbClr val="4D4D4D"/>
                </a:solidFill>
                <a:cs typeface="+mn-cs"/>
              </a:rPr>
              <a:t>Rental income:</a:t>
            </a:r>
          </a:p>
          <a:p>
            <a:endParaRPr lang="fr-BE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B7C57071-28A2-4974-8562-71FADE9A5F35}"/>
              </a:ext>
            </a:extLst>
          </p:cNvPr>
          <p:cNvCxnSpPr>
            <a:cxnSpLocks/>
          </p:cNvCxnSpPr>
          <p:nvPr/>
        </p:nvCxnSpPr>
        <p:spPr>
          <a:xfrm>
            <a:off x="471785" y="1123715"/>
            <a:ext cx="8310984" cy="0"/>
          </a:xfrm>
          <a:prstGeom prst="line">
            <a:avLst/>
          </a:prstGeom>
          <a:ln w="19050">
            <a:solidFill>
              <a:srgbClr val="A3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A9C1DA0B-D12B-49D5-A932-A35B70B33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653" y="1932195"/>
            <a:ext cx="6845416" cy="387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98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93">
            <a:extLst>
              <a:ext uri="{FF2B5EF4-FFF2-40B4-BE49-F238E27FC236}">
                <a16:creationId xmlns:a16="http://schemas.microsoft.com/office/drawing/2014/main" id="{CBCD08C3-FB30-4FD5-BB46-1D6DAE2A1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Blip>
                <a:blip r:embed="rId2"/>
              </a:buBlip>
              <a:defRPr sz="2500">
                <a:solidFill>
                  <a:srgbClr val="4D4D4D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rgbClr val="4D4D4D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A50021"/>
              </a:buClr>
              <a:buChar char="•"/>
              <a:defRPr>
                <a:solidFill>
                  <a:srgbClr val="4D4D4D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1800" b="1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3AB4F-2209-4C37-B517-76E38D9B9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74338"/>
            <a:ext cx="1751818" cy="7975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C8F076-EE78-4275-835F-B6797C818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pPr/>
              <a:t>2</a:t>
            </a:fld>
            <a:endParaRPr lang="fr-BE" dirty="0"/>
          </a:p>
        </p:txBody>
      </p:sp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2A95F797-BBA0-4EC8-B758-B7FC0126C7BD}"/>
              </a:ext>
            </a:extLst>
          </p:cNvPr>
          <p:cNvSpPr txBox="1">
            <a:spLocks/>
          </p:cNvSpPr>
          <p:nvPr/>
        </p:nvSpPr>
        <p:spPr>
          <a:xfrm>
            <a:off x="717779" y="1544841"/>
            <a:ext cx="7893171" cy="4623791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marL="457200" indent="-457200" algn="l"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b="1" kern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Ascencio in a nutshell</a:t>
            </a:r>
          </a:p>
          <a:p>
            <a:pPr marL="457200" indent="-457200" algn="l"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b="1" kern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Overview 2017/2018</a:t>
            </a:r>
          </a:p>
          <a:p>
            <a:pPr marL="457200" indent="-457200" algn="l"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b="1" kern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Real estate portfolio</a:t>
            </a:r>
          </a:p>
          <a:p>
            <a:pPr marL="457200" indent="-457200" algn="l"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b="1" kern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Results </a:t>
            </a:r>
          </a:p>
          <a:p>
            <a:pPr marL="457200" indent="-457200" algn="l"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b="1" kern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Financing structure</a:t>
            </a:r>
          </a:p>
          <a:p>
            <a:pPr marL="457200" indent="-457200" algn="l"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b="1" kern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Data per share</a:t>
            </a:r>
          </a:p>
          <a:p>
            <a:pPr marL="457200" indent="-457200" algn="l"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b="1" kern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Strategy</a:t>
            </a:r>
          </a:p>
          <a:p>
            <a:pPr marL="457200" indent="-457200" algn="l">
              <a:spcAft>
                <a:spcPts val="180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US" sz="1600" b="1" kern="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Appendix</a:t>
            </a:r>
          </a:p>
          <a:p>
            <a:pPr lvl="1" algn="just">
              <a:buClr>
                <a:schemeClr val="tx1">
                  <a:lumMod val="75000"/>
                  <a:lumOff val="25000"/>
                </a:schemeClr>
              </a:buClr>
            </a:pPr>
            <a:endParaRPr lang="fr-BE" b="1" kern="0" spc="3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id="{9E73FC3E-A45E-4DCB-843B-B4768A8460B8}"/>
              </a:ext>
            </a:extLst>
          </p:cNvPr>
          <p:cNvSpPr txBox="1">
            <a:spLocks/>
          </p:cNvSpPr>
          <p:nvPr/>
        </p:nvSpPr>
        <p:spPr>
          <a:xfrm>
            <a:off x="471785" y="547651"/>
            <a:ext cx="8229600" cy="576064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algn="l"/>
            <a:r>
              <a:rPr lang="fr-BE" sz="28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Agenda</a:t>
            </a:r>
            <a:endParaRPr lang="fr-BE" sz="2800" kern="0" spc="3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FFA15092-F631-4533-A49C-BC7EDD610395}"/>
              </a:ext>
            </a:extLst>
          </p:cNvPr>
          <p:cNvCxnSpPr>
            <a:cxnSpLocks/>
          </p:cNvCxnSpPr>
          <p:nvPr/>
        </p:nvCxnSpPr>
        <p:spPr>
          <a:xfrm>
            <a:off x="471785" y="1123715"/>
            <a:ext cx="8310984" cy="0"/>
          </a:xfrm>
          <a:prstGeom prst="line">
            <a:avLst/>
          </a:prstGeom>
          <a:ln w="19050">
            <a:solidFill>
              <a:srgbClr val="A3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58987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60125BBB-6D20-4CFB-B196-AD9BB8049C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7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882442" y="2714171"/>
            <a:ext cx="4261558" cy="415011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EC8E08C-2CB0-4E6A-8680-E80CF86DA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708" y="3734093"/>
            <a:ext cx="3709553" cy="13755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b="1" u="sng" kern="1200" spc="3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FINANCING STRUCTURE</a:t>
            </a:r>
            <a:br>
              <a:rPr lang="en-US" sz="3000" b="1" kern="1200" spc="3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10703" y="5154215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306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93">
            <a:extLst>
              <a:ext uri="{FF2B5EF4-FFF2-40B4-BE49-F238E27FC236}">
                <a16:creationId xmlns:a16="http://schemas.microsoft.com/office/drawing/2014/main" id="{CBCD08C3-FB30-4FD5-BB46-1D6DAE2A1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Blip>
                <a:blip r:embed="rId2"/>
              </a:buBlip>
              <a:defRPr sz="2500">
                <a:solidFill>
                  <a:srgbClr val="4D4D4D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rgbClr val="4D4D4D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A50021"/>
              </a:buClr>
              <a:buChar char="•"/>
              <a:defRPr>
                <a:solidFill>
                  <a:srgbClr val="4D4D4D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1800" b="1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3AB4F-2209-4C37-B517-76E38D9B9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74338"/>
            <a:ext cx="1751818" cy="7975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C8F076-EE78-4275-835F-B6797C818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pPr/>
              <a:t>21</a:t>
            </a:fld>
            <a:endParaRPr lang="fr-BE" dirty="0"/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B2313F5E-4736-4702-80EB-80D588C70B9E}"/>
              </a:ext>
            </a:extLst>
          </p:cNvPr>
          <p:cNvSpPr txBox="1">
            <a:spLocks/>
          </p:cNvSpPr>
          <p:nvPr/>
        </p:nvSpPr>
        <p:spPr>
          <a:xfrm>
            <a:off x="471785" y="547651"/>
            <a:ext cx="8229600" cy="508957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algn="l">
              <a:buClr>
                <a:srgbClr val="C00000"/>
              </a:buClr>
            </a:pPr>
            <a:r>
              <a:rPr lang="fr-BE" sz="2800" kern="0" spc="300" dirty="0" err="1">
                <a:solidFill>
                  <a:srgbClr val="C00000"/>
                </a:solidFill>
                <a:cs typeface="Arial" panose="020B0604020202020204" pitchFamily="34" charset="0"/>
              </a:rPr>
              <a:t>Financing</a:t>
            </a:r>
            <a:r>
              <a:rPr lang="fr-BE" sz="28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 structure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C038291-2BA7-4723-B839-D17016BC15AD}"/>
              </a:ext>
            </a:extLst>
          </p:cNvPr>
          <p:cNvSpPr txBox="1">
            <a:spLocks/>
          </p:cNvSpPr>
          <p:nvPr/>
        </p:nvSpPr>
        <p:spPr>
          <a:xfrm>
            <a:off x="471785" y="1345151"/>
            <a:ext cx="6988660" cy="3973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1600" kern="0" spc="3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  <a:lvl2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</a:defRPr>
            </a:lvl2pPr>
            <a:lvl3pPr indent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</a:defRPr>
            </a:lvl3pPr>
            <a:lvl4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4pPr>
            <a:lvl5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5pPr>
            <a:lvl6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6pPr>
            <a:lvl7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7pPr>
            <a:lvl8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8pPr>
            <a:lvl9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2400" dirty="0">
                <a:solidFill>
                  <a:srgbClr val="4D4D4D"/>
                </a:solidFill>
                <a:cs typeface="+mn-cs"/>
              </a:rPr>
              <a:t>Key figures:</a:t>
            </a:r>
            <a:endParaRPr lang="fr-BE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C5BB4F20-F120-4BC6-AF84-28EBF2DADA8D}"/>
              </a:ext>
            </a:extLst>
          </p:cNvPr>
          <p:cNvCxnSpPr>
            <a:cxnSpLocks/>
          </p:cNvCxnSpPr>
          <p:nvPr/>
        </p:nvCxnSpPr>
        <p:spPr>
          <a:xfrm>
            <a:off x="471785" y="1123715"/>
            <a:ext cx="8310984" cy="0"/>
          </a:xfrm>
          <a:prstGeom prst="line">
            <a:avLst/>
          </a:prstGeom>
          <a:ln w="19050">
            <a:solidFill>
              <a:srgbClr val="A3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DD45747D-70E3-4D80-947D-355FF13A26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262" y="2088864"/>
            <a:ext cx="8689476" cy="207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43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93">
            <a:extLst>
              <a:ext uri="{FF2B5EF4-FFF2-40B4-BE49-F238E27FC236}">
                <a16:creationId xmlns:a16="http://schemas.microsoft.com/office/drawing/2014/main" id="{CBCD08C3-FB30-4FD5-BB46-1D6DAE2A1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Blip>
                <a:blip r:embed="rId2"/>
              </a:buBlip>
              <a:defRPr sz="2500">
                <a:solidFill>
                  <a:srgbClr val="4D4D4D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rgbClr val="4D4D4D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A50021"/>
              </a:buClr>
              <a:buChar char="•"/>
              <a:defRPr>
                <a:solidFill>
                  <a:srgbClr val="4D4D4D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1800" b="1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3AB4F-2209-4C37-B517-76E38D9B9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74338"/>
            <a:ext cx="1751818" cy="7975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C8F076-EE78-4275-835F-B6797C818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pPr/>
              <a:t>22</a:t>
            </a:fld>
            <a:endParaRPr lang="fr-BE" dirty="0"/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B2313F5E-4736-4702-80EB-80D588C70B9E}"/>
              </a:ext>
            </a:extLst>
          </p:cNvPr>
          <p:cNvSpPr txBox="1">
            <a:spLocks/>
          </p:cNvSpPr>
          <p:nvPr/>
        </p:nvSpPr>
        <p:spPr>
          <a:xfrm>
            <a:off x="471785" y="547651"/>
            <a:ext cx="8229600" cy="508957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algn="l">
              <a:buClr>
                <a:srgbClr val="C00000"/>
              </a:buClr>
            </a:pPr>
            <a:r>
              <a:rPr lang="fr-BE" sz="2800" kern="0" spc="300" dirty="0" err="1">
                <a:solidFill>
                  <a:srgbClr val="C00000"/>
                </a:solidFill>
                <a:cs typeface="Arial" panose="020B0604020202020204" pitchFamily="34" charset="0"/>
              </a:rPr>
              <a:t>Financing</a:t>
            </a:r>
            <a:r>
              <a:rPr lang="fr-BE" sz="28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 structure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C038291-2BA7-4723-B839-D17016BC15AD}"/>
              </a:ext>
            </a:extLst>
          </p:cNvPr>
          <p:cNvSpPr txBox="1">
            <a:spLocks/>
          </p:cNvSpPr>
          <p:nvPr/>
        </p:nvSpPr>
        <p:spPr>
          <a:xfrm>
            <a:off x="398113" y="1413564"/>
            <a:ext cx="4007849" cy="3973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1600" kern="0" spc="3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  <a:lvl2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</a:defRPr>
            </a:lvl2pPr>
            <a:lvl3pPr indent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</a:defRPr>
            </a:lvl3pPr>
            <a:lvl4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4pPr>
            <a:lvl5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5pPr>
            <a:lvl6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6pPr>
            <a:lvl7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7pPr>
            <a:lvl8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8pPr>
            <a:lvl9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1800" dirty="0">
                <a:solidFill>
                  <a:srgbClr val="4D4D4D"/>
                </a:solidFill>
                <a:cs typeface="+mn-cs"/>
              </a:rPr>
              <a:t>Sources of </a:t>
            </a:r>
            <a:r>
              <a:rPr lang="fr-BE" sz="1800" dirty="0" err="1">
                <a:solidFill>
                  <a:srgbClr val="4D4D4D"/>
                </a:solidFill>
                <a:cs typeface="+mn-cs"/>
              </a:rPr>
              <a:t>financing</a:t>
            </a:r>
            <a:r>
              <a:rPr lang="fr-BE" sz="1800" dirty="0">
                <a:solidFill>
                  <a:srgbClr val="4D4D4D"/>
                </a:solidFill>
                <a:cs typeface="+mn-cs"/>
              </a:rPr>
              <a:t> : </a:t>
            </a:r>
          </a:p>
          <a:p>
            <a:endParaRPr lang="fr-BE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D6F4AA3D-CB66-4778-A3DA-6A1D26E3B411}"/>
              </a:ext>
            </a:extLst>
          </p:cNvPr>
          <p:cNvCxnSpPr>
            <a:cxnSpLocks/>
          </p:cNvCxnSpPr>
          <p:nvPr/>
        </p:nvCxnSpPr>
        <p:spPr>
          <a:xfrm>
            <a:off x="471785" y="1123715"/>
            <a:ext cx="8310984" cy="0"/>
          </a:xfrm>
          <a:prstGeom prst="line">
            <a:avLst/>
          </a:prstGeom>
          <a:ln w="19050">
            <a:solidFill>
              <a:srgbClr val="A3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contenu 5">
            <a:extLst>
              <a:ext uri="{FF2B5EF4-FFF2-40B4-BE49-F238E27FC236}">
                <a16:creationId xmlns:a16="http://schemas.microsoft.com/office/drawing/2014/main" id="{A2E6CE05-C046-4BD9-95CE-F0B6503877C0}"/>
              </a:ext>
            </a:extLst>
          </p:cNvPr>
          <p:cNvSpPr txBox="1">
            <a:spLocks/>
          </p:cNvSpPr>
          <p:nvPr/>
        </p:nvSpPr>
        <p:spPr>
          <a:xfrm>
            <a:off x="4572001" y="1429921"/>
            <a:ext cx="4173886" cy="38102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1600" kern="0" spc="3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  <a:lvl2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</a:defRPr>
            </a:lvl2pPr>
            <a:lvl3pPr indent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</a:defRPr>
            </a:lvl3pPr>
            <a:lvl4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4pPr>
            <a:lvl5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5pPr>
            <a:lvl6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6pPr>
            <a:lvl7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7pPr>
            <a:lvl8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8pPr>
            <a:lvl9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1800" dirty="0">
                <a:solidFill>
                  <a:srgbClr val="4D4D4D"/>
                </a:solidFill>
                <a:cs typeface="+mn-cs"/>
              </a:rPr>
              <a:t>Revolving </a:t>
            </a:r>
            <a:r>
              <a:rPr lang="fr-BE" sz="1800" dirty="0" err="1">
                <a:solidFill>
                  <a:srgbClr val="4D4D4D"/>
                </a:solidFill>
                <a:cs typeface="+mn-cs"/>
              </a:rPr>
              <a:t>credits</a:t>
            </a:r>
            <a:r>
              <a:rPr lang="fr-BE" sz="1800" dirty="0">
                <a:solidFill>
                  <a:srgbClr val="4D4D4D"/>
                </a:solidFill>
                <a:cs typeface="+mn-cs"/>
              </a:rPr>
              <a:t> </a:t>
            </a:r>
            <a:r>
              <a:rPr lang="fr-BE" sz="1800" dirty="0" err="1">
                <a:solidFill>
                  <a:srgbClr val="4D4D4D"/>
                </a:solidFill>
                <a:cs typeface="+mn-cs"/>
              </a:rPr>
              <a:t>maturity</a:t>
            </a:r>
            <a:r>
              <a:rPr lang="fr-BE" sz="1800" dirty="0">
                <a:solidFill>
                  <a:srgbClr val="4D4D4D"/>
                </a:solidFill>
                <a:cs typeface="+mn-cs"/>
              </a:rPr>
              <a:t>: </a:t>
            </a:r>
          </a:p>
          <a:p>
            <a:endParaRPr lang="fr-BE" dirty="0"/>
          </a:p>
        </p:txBody>
      </p:sp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00000000-0008-0000-1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4347596"/>
              </p:ext>
            </p:extLst>
          </p:nvPr>
        </p:nvGraphicFramePr>
        <p:xfrm>
          <a:off x="4664364" y="1988210"/>
          <a:ext cx="4311213" cy="3814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0C2A4410-813A-4184-A8E2-875879F121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386" y="2301486"/>
            <a:ext cx="3865576" cy="1594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993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93">
            <a:extLst>
              <a:ext uri="{FF2B5EF4-FFF2-40B4-BE49-F238E27FC236}">
                <a16:creationId xmlns:a16="http://schemas.microsoft.com/office/drawing/2014/main" id="{CBCD08C3-FB30-4FD5-BB46-1D6DAE2A1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Blip>
                <a:blip r:embed="rId2"/>
              </a:buBlip>
              <a:defRPr sz="2500">
                <a:solidFill>
                  <a:srgbClr val="4D4D4D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rgbClr val="4D4D4D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A50021"/>
              </a:buClr>
              <a:buChar char="•"/>
              <a:defRPr>
                <a:solidFill>
                  <a:srgbClr val="4D4D4D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1800" b="1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3AB4F-2209-4C37-B517-76E38D9B9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74338"/>
            <a:ext cx="1751818" cy="7975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C8F076-EE78-4275-835F-B6797C818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pPr/>
              <a:t>23</a:t>
            </a:fld>
            <a:endParaRPr lang="fr-BE" dirty="0"/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B2313F5E-4736-4702-80EB-80D588C70B9E}"/>
              </a:ext>
            </a:extLst>
          </p:cNvPr>
          <p:cNvSpPr txBox="1">
            <a:spLocks/>
          </p:cNvSpPr>
          <p:nvPr/>
        </p:nvSpPr>
        <p:spPr>
          <a:xfrm>
            <a:off x="471785" y="547651"/>
            <a:ext cx="8229600" cy="508957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algn="l">
              <a:buClr>
                <a:srgbClr val="C00000"/>
              </a:buClr>
            </a:pPr>
            <a:r>
              <a:rPr lang="fr-BE" sz="2800" kern="0" spc="300" dirty="0" err="1">
                <a:solidFill>
                  <a:srgbClr val="C00000"/>
                </a:solidFill>
                <a:cs typeface="Arial" panose="020B0604020202020204" pitchFamily="34" charset="0"/>
              </a:rPr>
              <a:t>Financing</a:t>
            </a:r>
            <a:r>
              <a:rPr lang="fr-BE" sz="28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 structure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C038291-2BA7-4723-B839-D17016BC15AD}"/>
              </a:ext>
            </a:extLst>
          </p:cNvPr>
          <p:cNvSpPr txBox="1">
            <a:spLocks/>
          </p:cNvSpPr>
          <p:nvPr/>
        </p:nvSpPr>
        <p:spPr>
          <a:xfrm>
            <a:off x="471785" y="1310373"/>
            <a:ext cx="6988660" cy="3973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1600" kern="0" spc="3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  <a:lvl2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</a:defRPr>
            </a:lvl2pPr>
            <a:lvl3pPr indent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</a:defRPr>
            </a:lvl3pPr>
            <a:lvl4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4pPr>
            <a:lvl5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5pPr>
            <a:lvl6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6pPr>
            <a:lvl7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7pPr>
            <a:lvl8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8pPr>
            <a:lvl9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2400" dirty="0">
                <a:solidFill>
                  <a:srgbClr val="4D4D4D"/>
                </a:solidFill>
                <a:cs typeface="+mn-cs"/>
              </a:rPr>
              <a:t>Average </a:t>
            </a:r>
            <a:r>
              <a:rPr lang="fr-BE" sz="2400" dirty="0" err="1">
                <a:solidFill>
                  <a:srgbClr val="4D4D4D"/>
                </a:solidFill>
                <a:cs typeface="+mn-cs"/>
              </a:rPr>
              <a:t>cost</a:t>
            </a:r>
            <a:r>
              <a:rPr lang="fr-BE" sz="2400" dirty="0">
                <a:solidFill>
                  <a:srgbClr val="4D4D4D"/>
                </a:solidFill>
                <a:cs typeface="+mn-cs"/>
              </a:rPr>
              <a:t> of </a:t>
            </a:r>
            <a:r>
              <a:rPr lang="fr-BE" sz="2400" dirty="0" err="1">
                <a:solidFill>
                  <a:srgbClr val="4D4D4D"/>
                </a:solidFill>
                <a:cs typeface="+mn-cs"/>
              </a:rPr>
              <a:t>debt</a:t>
            </a:r>
            <a:r>
              <a:rPr lang="fr-BE" sz="2400" dirty="0">
                <a:solidFill>
                  <a:srgbClr val="4D4D4D"/>
                </a:solidFill>
                <a:cs typeface="+mn-cs"/>
              </a:rPr>
              <a:t> (%)</a:t>
            </a:r>
          </a:p>
          <a:p>
            <a:endParaRPr lang="fr-BE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8D88A51-BEB0-4DAD-AF40-AACDD8EFEDA6}"/>
              </a:ext>
            </a:extLst>
          </p:cNvPr>
          <p:cNvCxnSpPr>
            <a:cxnSpLocks/>
          </p:cNvCxnSpPr>
          <p:nvPr/>
        </p:nvCxnSpPr>
        <p:spPr>
          <a:xfrm>
            <a:off x="471785" y="1123715"/>
            <a:ext cx="8310984" cy="0"/>
          </a:xfrm>
          <a:prstGeom prst="line">
            <a:avLst/>
          </a:prstGeom>
          <a:ln w="19050">
            <a:solidFill>
              <a:srgbClr val="A3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5FC5410E-BB28-4097-A2B8-E7C025A47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418" y="1707758"/>
            <a:ext cx="8567161" cy="428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96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93">
            <a:extLst>
              <a:ext uri="{FF2B5EF4-FFF2-40B4-BE49-F238E27FC236}">
                <a16:creationId xmlns:a16="http://schemas.microsoft.com/office/drawing/2014/main" id="{CBCD08C3-FB30-4FD5-BB46-1D6DAE2A1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Blip>
                <a:blip r:embed="rId2"/>
              </a:buBlip>
              <a:defRPr sz="2500">
                <a:solidFill>
                  <a:srgbClr val="4D4D4D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rgbClr val="4D4D4D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A50021"/>
              </a:buClr>
              <a:buChar char="•"/>
              <a:defRPr>
                <a:solidFill>
                  <a:srgbClr val="4D4D4D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1800" b="1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3AB4F-2209-4C37-B517-76E38D9B9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74338"/>
            <a:ext cx="1751818" cy="7975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C8F076-EE78-4275-835F-B6797C818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pPr/>
              <a:t>24</a:t>
            </a:fld>
            <a:endParaRPr lang="fr-BE" dirty="0"/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B2313F5E-4736-4702-80EB-80D588C70B9E}"/>
              </a:ext>
            </a:extLst>
          </p:cNvPr>
          <p:cNvSpPr txBox="1">
            <a:spLocks/>
          </p:cNvSpPr>
          <p:nvPr/>
        </p:nvSpPr>
        <p:spPr>
          <a:xfrm>
            <a:off x="471785" y="547651"/>
            <a:ext cx="8229600" cy="508957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algn="l">
              <a:buClr>
                <a:srgbClr val="C00000"/>
              </a:buClr>
            </a:pPr>
            <a:r>
              <a:rPr lang="fr-BE" sz="2800" kern="0" spc="300" dirty="0" err="1">
                <a:solidFill>
                  <a:srgbClr val="C00000"/>
                </a:solidFill>
                <a:cs typeface="Arial" panose="020B0604020202020204" pitchFamily="34" charset="0"/>
              </a:rPr>
              <a:t>Financing</a:t>
            </a:r>
            <a:r>
              <a:rPr lang="fr-BE" sz="28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 structure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C038291-2BA7-4723-B839-D17016BC15AD}"/>
              </a:ext>
            </a:extLst>
          </p:cNvPr>
          <p:cNvSpPr txBox="1">
            <a:spLocks/>
          </p:cNvSpPr>
          <p:nvPr/>
        </p:nvSpPr>
        <p:spPr>
          <a:xfrm>
            <a:off x="471785" y="1334823"/>
            <a:ext cx="6988660" cy="3973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1600" kern="0" spc="3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  <a:lvl2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</a:defRPr>
            </a:lvl2pPr>
            <a:lvl3pPr indent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</a:defRPr>
            </a:lvl3pPr>
            <a:lvl4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4pPr>
            <a:lvl5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5pPr>
            <a:lvl6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6pPr>
            <a:lvl7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7pPr>
            <a:lvl8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8pPr>
            <a:lvl9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2400" dirty="0" err="1">
                <a:solidFill>
                  <a:srgbClr val="4D4D4D"/>
                </a:solidFill>
                <a:cs typeface="+mn-cs"/>
              </a:rPr>
              <a:t>Hedging</a:t>
            </a:r>
            <a:r>
              <a:rPr lang="fr-BE" sz="2400" dirty="0">
                <a:solidFill>
                  <a:srgbClr val="4D4D4D"/>
                </a:solidFill>
                <a:cs typeface="+mn-cs"/>
              </a:rPr>
              <a:t> </a:t>
            </a:r>
            <a:r>
              <a:rPr lang="fr-BE" sz="2400" dirty="0" err="1">
                <a:solidFill>
                  <a:srgbClr val="4D4D4D"/>
                </a:solidFill>
                <a:cs typeface="+mn-cs"/>
              </a:rPr>
              <a:t>policy</a:t>
            </a:r>
            <a:endParaRPr lang="fr-BE" sz="2400" dirty="0">
              <a:solidFill>
                <a:srgbClr val="4D4D4D"/>
              </a:solidFill>
              <a:cs typeface="+mn-cs"/>
            </a:endParaRPr>
          </a:p>
          <a:p>
            <a:endParaRPr lang="fr-BE" dirty="0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1B9C9B1-6069-46AF-AFE5-35FEFF53A728}"/>
              </a:ext>
            </a:extLst>
          </p:cNvPr>
          <p:cNvCxnSpPr>
            <a:cxnSpLocks/>
          </p:cNvCxnSpPr>
          <p:nvPr/>
        </p:nvCxnSpPr>
        <p:spPr>
          <a:xfrm>
            <a:off x="471785" y="1123715"/>
            <a:ext cx="8310984" cy="0"/>
          </a:xfrm>
          <a:prstGeom prst="line">
            <a:avLst/>
          </a:prstGeom>
          <a:ln w="19050">
            <a:solidFill>
              <a:srgbClr val="A3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BF59B384-8BC1-43ED-A2E9-3BCD763FE7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306" y="1896255"/>
            <a:ext cx="8110909" cy="349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55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60125BBB-6D20-4CFB-B196-AD9BB8049C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" r="9335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7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882442" y="2714171"/>
            <a:ext cx="4261558" cy="415011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EC8E08C-2CB0-4E6A-8680-E80CF86DA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708" y="3734093"/>
            <a:ext cx="3709553" cy="13755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500" b="1" u="sng" kern="1200" spc="3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DATA PER SHARE</a:t>
            </a:r>
            <a:endParaRPr lang="en-US" sz="35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10703" y="5154215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7722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93">
            <a:extLst>
              <a:ext uri="{FF2B5EF4-FFF2-40B4-BE49-F238E27FC236}">
                <a16:creationId xmlns:a16="http://schemas.microsoft.com/office/drawing/2014/main" id="{CBCD08C3-FB30-4FD5-BB46-1D6DAE2A1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Blip>
                <a:blip r:embed="rId2"/>
              </a:buBlip>
              <a:defRPr sz="2500">
                <a:solidFill>
                  <a:srgbClr val="4D4D4D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rgbClr val="4D4D4D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A50021"/>
              </a:buClr>
              <a:buChar char="•"/>
              <a:defRPr>
                <a:solidFill>
                  <a:srgbClr val="4D4D4D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1800" b="1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3AB4F-2209-4C37-B517-76E38D9B9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74338"/>
            <a:ext cx="1751818" cy="7975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C8F076-EE78-4275-835F-B6797C818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pPr/>
              <a:t>26</a:t>
            </a:fld>
            <a:endParaRPr lang="fr-BE" dirty="0"/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B2313F5E-4736-4702-80EB-80D588C70B9E}"/>
              </a:ext>
            </a:extLst>
          </p:cNvPr>
          <p:cNvSpPr txBox="1">
            <a:spLocks/>
          </p:cNvSpPr>
          <p:nvPr/>
        </p:nvSpPr>
        <p:spPr>
          <a:xfrm>
            <a:off x="471785" y="547651"/>
            <a:ext cx="8229600" cy="508957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algn="l">
              <a:buClr>
                <a:srgbClr val="C00000"/>
              </a:buClr>
            </a:pPr>
            <a:r>
              <a:rPr lang="fr-BE" sz="28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Data per </a:t>
            </a:r>
            <a:r>
              <a:rPr lang="fr-BE" sz="2800" kern="0" spc="300" dirty="0" err="1">
                <a:solidFill>
                  <a:srgbClr val="C00000"/>
                </a:solidFill>
                <a:cs typeface="Arial" panose="020B0604020202020204" pitchFamily="34" charset="0"/>
              </a:rPr>
              <a:t>share</a:t>
            </a:r>
            <a:endParaRPr lang="fr-BE" sz="2800" kern="0" spc="3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545876B6-4A01-4201-90D8-2E0F1E92792D}"/>
              </a:ext>
            </a:extLst>
          </p:cNvPr>
          <p:cNvCxnSpPr>
            <a:cxnSpLocks/>
          </p:cNvCxnSpPr>
          <p:nvPr/>
        </p:nvCxnSpPr>
        <p:spPr>
          <a:xfrm>
            <a:off x="471785" y="1123715"/>
            <a:ext cx="8310984" cy="0"/>
          </a:xfrm>
          <a:prstGeom prst="line">
            <a:avLst/>
          </a:prstGeom>
          <a:ln w="19050">
            <a:solidFill>
              <a:srgbClr val="A3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00000000-0008-0000-0F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9218030"/>
              </p:ext>
            </p:extLst>
          </p:nvPr>
        </p:nvGraphicFramePr>
        <p:xfrm>
          <a:off x="5023627" y="1881554"/>
          <a:ext cx="3968789" cy="2624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1FFE99A5-3B8F-47D5-944E-21D15C5E5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785" y="1935293"/>
            <a:ext cx="4533869" cy="24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46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93">
            <a:extLst>
              <a:ext uri="{FF2B5EF4-FFF2-40B4-BE49-F238E27FC236}">
                <a16:creationId xmlns:a16="http://schemas.microsoft.com/office/drawing/2014/main" id="{CBCD08C3-FB30-4FD5-BB46-1D6DAE2A1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Blip>
                <a:blip r:embed="rId2"/>
              </a:buBlip>
              <a:defRPr sz="2500">
                <a:solidFill>
                  <a:srgbClr val="4D4D4D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rgbClr val="4D4D4D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A50021"/>
              </a:buClr>
              <a:buChar char="•"/>
              <a:defRPr>
                <a:solidFill>
                  <a:srgbClr val="4D4D4D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1800" b="1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3AB4F-2209-4C37-B517-76E38D9B9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74338"/>
            <a:ext cx="1751818" cy="7975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C8F076-EE78-4275-835F-B6797C818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pPr/>
              <a:t>27</a:t>
            </a:fld>
            <a:endParaRPr lang="fr-BE" dirty="0"/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B2313F5E-4736-4702-80EB-80D588C70B9E}"/>
              </a:ext>
            </a:extLst>
          </p:cNvPr>
          <p:cNvSpPr txBox="1">
            <a:spLocks/>
          </p:cNvSpPr>
          <p:nvPr/>
        </p:nvSpPr>
        <p:spPr>
          <a:xfrm>
            <a:off x="471785" y="547651"/>
            <a:ext cx="8229600" cy="508957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algn="l">
              <a:buClr>
                <a:srgbClr val="C00000"/>
              </a:buClr>
            </a:pPr>
            <a:r>
              <a:rPr lang="fr-BE" sz="28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Data per </a:t>
            </a:r>
            <a:r>
              <a:rPr lang="fr-BE" sz="2800" kern="0" spc="300" dirty="0" err="1">
                <a:solidFill>
                  <a:srgbClr val="C00000"/>
                </a:solidFill>
                <a:cs typeface="Arial" panose="020B0604020202020204" pitchFamily="34" charset="0"/>
              </a:rPr>
              <a:t>share</a:t>
            </a:r>
            <a:endParaRPr lang="fr-BE" sz="2800" kern="0" spc="3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45D5BA0E-1727-4826-B9BF-1969F9BCDD4D}"/>
              </a:ext>
            </a:extLst>
          </p:cNvPr>
          <p:cNvCxnSpPr>
            <a:cxnSpLocks/>
          </p:cNvCxnSpPr>
          <p:nvPr/>
        </p:nvCxnSpPr>
        <p:spPr>
          <a:xfrm>
            <a:off x="471785" y="1123715"/>
            <a:ext cx="8310984" cy="0"/>
          </a:xfrm>
          <a:prstGeom prst="line">
            <a:avLst/>
          </a:prstGeom>
          <a:ln w="19050">
            <a:solidFill>
              <a:srgbClr val="A3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>
            <a:extLst>
              <a:ext uri="{FF2B5EF4-FFF2-40B4-BE49-F238E27FC236}">
                <a16:creationId xmlns:a16="http://schemas.microsoft.com/office/drawing/2014/main" id="{63ABF8F3-9893-4CA3-ACC3-3571BD1464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96" y="1545428"/>
            <a:ext cx="7894475" cy="29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027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60125BBB-6D20-4CFB-B196-AD9BB8049C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r="33469"/>
          <a:stretch/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  <p:sp>
        <p:nvSpPr>
          <p:cNvPr id="4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882442" y="2714171"/>
            <a:ext cx="4261558" cy="415011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EC8E08C-2CB0-4E6A-8680-E80CF86DA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708" y="3734093"/>
            <a:ext cx="3709553" cy="13755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b="1" u="sng" kern="1200" spc="3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ASCENCIO STRATEGY</a:t>
            </a:r>
            <a:br>
              <a:rPr lang="en-US" sz="3000" b="1" kern="1200" spc="3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10703" y="5154215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2918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93">
            <a:extLst>
              <a:ext uri="{FF2B5EF4-FFF2-40B4-BE49-F238E27FC236}">
                <a16:creationId xmlns:a16="http://schemas.microsoft.com/office/drawing/2014/main" id="{CBCD08C3-FB30-4FD5-BB46-1D6DAE2A1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Blip>
                <a:blip r:embed="rId2"/>
              </a:buBlip>
              <a:defRPr sz="2500">
                <a:solidFill>
                  <a:srgbClr val="4D4D4D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rgbClr val="4D4D4D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A50021"/>
              </a:buClr>
              <a:buChar char="•"/>
              <a:defRPr>
                <a:solidFill>
                  <a:srgbClr val="4D4D4D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altLang="fr-FR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3AB4F-2209-4C37-B517-76E38D9B99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74338"/>
            <a:ext cx="1751818" cy="797500"/>
          </a:xfrm>
          <a:prstGeom prst="rect">
            <a:avLst/>
          </a:prstGeom>
        </p:spPr>
      </p:pic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8FCC805D-DD0B-4C47-B816-8D3F1888BCE2}"/>
              </a:ext>
            </a:extLst>
          </p:cNvPr>
          <p:cNvSpPr txBox="1">
            <a:spLocks/>
          </p:cNvSpPr>
          <p:nvPr/>
        </p:nvSpPr>
        <p:spPr>
          <a:xfrm>
            <a:off x="549565" y="1429921"/>
            <a:ext cx="8229600" cy="4655222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3938E"/>
              </a:buClr>
              <a:buSzPct val="200000"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tabLst/>
              <a:defRPr/>
            </a:pPr>
            <a:r>
              <a:rPr kumimoji="0" lang="fr-BE" sz="1600" b="0" i="0" u="none" strike="noStrike" kern="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Target </a:t>
            </a:r>
            <a:r>
              <a:rPr kumimoji="0" lang="fr-BE" sz="1600" b="0" i="0" u="none" strike="noStrike" kern="0" cap="none" spc="3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investments</a:t>
            </a:r>
            <a:endParaRPr kumimoji="0" lang="fr-BE" sz="1600" b="0" i="0" u="none" strike="noStrike" kern="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914400" lvl="1" indent="-457200" algn="l">
              <a:buClr>
                <a:prstClr val="black">
                  <a:lumMod val="75000"/>
                  <a:lumOff val="25000"/>
                </a:prstClr>
              </a:buClr>
              <a:buFont typeface="Calibri" panose="020F0502020204030204" pitchFamily="34" charset="0"/>
              <a:buChar char="–"/>
              <a:defRPr/>
            </a:pPr>
            <a:r>
              <a:rPr lang="fr-BE" sz="1400" kern="0" spc="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Retail</a:t>
            </a:r>
            <a:r>
              <a:rPr lang="fr-BE" sz="1400" kern="0" spc="300" dirty="0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 Park out-of-</a:t>
            </a:r>
            <a:r>
              <a:rPr lang="fr-BE" sz="1400" kern="0" spc="300" dirty="0" err="1">
                <a:solidFill>
                  <a:prstClr val="black">
                    <a:lumMod val="75000"/>
                    <a:lumOff val="25000"/>
                  </a:prstClr>
                </a:solidFill>
                <a:cs typeface="Arial" panose="020B0604020202020204" pitchFamily="34" charset="0"/>
              </a:rPr>
              <a:t>town</a:t>
            </a:r>
            <a:endParaRPr kumimoji="0" lang="fr-BE" sz="1400" b="0" i="0" u="none" strike="noStrike" kern="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914400" marR="0" lvl="1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fr-BE" sz="1400" b="0" i="0" u="none" strike="noStrike" kern="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Stand Alone </a:t>
            </a:r>
            <a:r>
              <a:rPr kumimoji="0" lang="fr-BE" sz="1400" b="0" i="0" u="none" strike="noStrike" kern="0" cap="none" spc="3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with</a:t>
            </a:r>
            <a:r>
              <a:rPr kumimoji="0" lang="fr-BE" sz="1400" b="0" i="0" u="none" strike="noStrike" kern="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top location</a:t>
            </a:r>
          </a:p>
          <a:p>
            <a:pPr marL="914400" marR="0" lvl="1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fr-BE" sz="1400" b="0" i="0" u="none" strike="noStrike" kern="0" cap="none" spc="3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Structured</a:t>
            </a:r>
            <a:r>
              <a:rPr kumimoji="0" lang="fr-BE" sz="1400" b="0" i="0" u="none" strike="noStrike" kern="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fr-BE" sz="1400" b="0" i="0" u="none" strike="noStrike" kern="0" cap="none" spc="3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urban</a:t>
            </a:r>
            <a:r>
              <a:rPr kumimoji="0" lang="fr-BE" sz="1400" b="0" i="0" u="none" strike="noStrike" kern="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fr-BE" sz="1400" b="0" i="0" u="none" strike="noStrike" kern="0" cap="none" spc="3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retail</a:t>
            </a:r>
            <a:r>
              <a:rPr kumimoji="0" lang="fr-BE" sz="1400" b="0" i="0" u="none" strike="noStrike" kern="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fr-BE" sz="1400" b="0" i="0" u="none" strike="noStrike" kern="0" cap="none" spc="3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complex</a:t>
            </a:r>
            <a:endParaRPr kumimoji="0" lang="fr-BE" sz="1400" b="0" i="0" u="none" strike="noStrike" kern="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3938E"/>
              </a:buClr>
              <a:buSzPct val="200000"/>
              <a:buBlip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</a:buBlip>
              <a:tabLst/>
              <a:defRPr/>
            </a:pPr>
            <a:r>
              <a:rPr kumimoji="0" lang="fr-BE" sz="1600" b="0" i="0" u="none" strike="noStrike" kern="0" cap="none" spc="3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Sectorial</a:t>
            </a:r>
            <a:r>
              <a:rPr kumimoji="0" lang="fr-BE" sz="1600" b="0" i="0" u="none" strike="noStrike" kern="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diversification</a:t>
            </a:r>
          </a:p>
          <a:p>
            <a:pPr marL="914400" marR="0" lvl="1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fr-BE" sz="1400" b="0" i="0" u="none" strike="noStrike" kern="0" cap="none" spc="3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Optimization</a:t>
            </a:r>
            <a:r>
              <a:rPr kumimoji="0" lang="fr-BE" sz="1400" b="0" i="0" u="none" strike="noStrike" kern="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of the commercial mix</a:t>
            </a:r>
          </a:p>
          <a:p>
            <a:pPr marL="914400" marR="0" lvl="1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fr-BE" sz="1400" b="0" i="0" u="none" strike="noStrike" kern="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Focus on </a:t>
            </a:r>
            <a:r>
              <a:rPr kumimoji="0" lang="fr-BE" sz="1400" b="0" i="0" u="none" strike="noStrike" kern="0" cap="none" spc="3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food</a:t>
            </a:r>
            <a:r>
              <a:rPr kumimoji="0" lang="fr-BE" sz="1400" b="0" i="0" u="none" strike="noStrike" kern="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sector</a:t>
            </a:r>
          </a:p>
          <a:p>
            <a:pPr marL="914400" marR="0" lvl="1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fr-BE" sz="1400" b="0" i="0" u="none" strike="noStrike" kern="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Progressive inclusion of </a:t>
            </a:r>
            <a:r>
              <a:rPr kumimoji="0" lang="fr-BE" sz="1400" b="0" i="0" u="none" strike="noStrike" kern="0" cap="none" spc="3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entertainment</a:t>
            </a:r>
            <a:r>
              <a:rPr kumimoji="0" lang="fr-BE" sz="1400" b="0" i="0" u="none" strike="noStrike" kern="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fr-BE" sz="1400" b="0" i="0" u="none" strike="noStrike" kern="0" cap="none" spc="3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experience</a:t>
            </a:r>
            <a:endParaRPr kumimoji="0" lang="fr-BE" sz="1400" b="0" i="0" u="none" strike="noStrike" kern="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914400" marR="0" lvl="1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fr-BE" sz="1400" b="0" i="0" u="none" strike="noStrike" kern="0" cap="none" spc="3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Collecting</a:t>
            </a:r>
            <a:r>
              <a:rPr kumimoji="0" lang="fr-BE" sz="1400" b="0" i="0" u="none" strike="noStrike" kern="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digital data on site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A3938E"/>
              </a:buClr>
              <a:buSzPct val="200000"/>
              <a:buBlip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</a:buBlip>
              <a:tabLst/>
              <a:defRPr/>
            </a:pPr>
            <a:r>
              <a:rPr kumimoji="0" lang="fr-BE" sz="1600" b="0" i="0" u="none" strike="noStrike" kern="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Risk</a:t>
            </a:r>
          </a:p>
          <a:p>
            <a:pPr marL="914400" marR="0" lvl="1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fr-BE" sz="1400" b="0" i="0" u="none" strike="noStrike" kern="0" cap="none" spc="3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Core</a:t>
            </a:r>
            <a:endParaRPr kumimoji="0" lang="fr-BE" sz="1400" b="0" i="0" u="none" strike="noStrike" kern="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914400" marR="0" lvl="1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fr-BE" sz="1400" b="0" i="0" u="none" strike="noStrike" kern="0" cap="none" spc="30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Core</a:t>
            </a:r>
            <a:r>
              <a:rPr kumimoji="0" lang="fr-BE" sz="1400" b="0" i="0" u="none" strike="noStrike" kern="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+</a:t>
            </a:r>
          </a:p>
          <a:p>
            <a:pPr marL="914400" marR="0" lvl="1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r>
              <a:rPr kumimoji="0" lang="fr-BE" sz="1400" b="0" i="0" u="none" strike="noStrike" kern="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Ad. Value</a:t>
            </a:r>
          </a:p>
          <a:p>
            <a:pPr marL="457200" marR="0" lvl="1" indent="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Arial" charset="0"/>
              <a:buNone/>
              <a:tabLst/>
              <a:defRPr/>
            </a:pPr>
            <a:endParaRPr kumimoji="0" lang="fr-BE" sz="600" b="0" i="0" u="none" strike="noStrike" kern="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fr-BE" sz="2400" b="0" i="0" u="none" strike="noStrike" kern="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BE" sz="2400" b="0" i="0" u="none" strike="noStrike" kern="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914400" marR="0" lvl="1" indent="-4572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Calibri" panose="020F0502020204030204" pitchFamily="34" charset="0"/>
              <a:buChar char="–"/>
              <a:tabLst/>
              <a:defRPr/>
            </a:pPr>
            <a:endParaRPr kumimoji="0" lang="fr-BE" sz="2000" b="0" i="0" u="none" strike="noStrike" kern="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BE" sz="2400" b="0" i="0" u="none" strike="noStrike" kern="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fr-BE" sz="2400" b="0" i="0" u="none" strike="noStrike" kern="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fr-BE" sz="2400" b="0" i="0" u="none" strike="noStrike" kern="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endParaRPr kumimoji="0" lang="fr-BE" sz="2400" b="0" i="0" u="none" strike="noStrike" kern="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457200" marR="0" lvl="1" indent="0" algn="just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prstClr val="black">
                  <a:lumMod val="75000"/>
                  <a:lumOff val="25000"/>
                </a:prstClr>
              </a:buClr>
              <a:buSzTx/>
              <a:buFont typeface="Arial" charset="0"/>
              <a:buNone/>
              <a:tabLst/>
              <a:defRPr/>
            </a:pPr>
            <a:endParaRPr kumimoji="0" lang="fr-BE" sz="1800" b="0" i="0" u="none" strike="noStrike" kern="0" cap="none" spc="3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1146A2B-8302-49BD-8326-27810191A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68E7E-6FDD-450A-980D-4016DD6CF1F3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fr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4DE1C14E-D750-4DC2-9166-1E0F6565807C}"/>
              </a:ext>
            </a:extLst>
          </p:cNvPr>
          <p:cNvCxnSpPr>
            <a:cxnSpLocks/>
          </p:cNvCxnSpPr>
          <p:nvPr/>
        </p:nvCxnSpPr>
        <p:spPr>
          <a:xfrm>
            <a:off x="471785" y="1123715"/>
            <a:ext cx="8310984" cy="0"/>
          </a:xfrm>
          <a:prstGeom prst="line">
            <a:avLst/>
          </a:prstGeom>
          <a:ln w="19050">
            <a:solidFill>
              <a:srgbClr val="A3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contenu 5">
            <a:extLst>
              <a:ext uri="{FF2B5EF4-FFF2-40B4-BE49-F238E27FC236}">
                <a16:creationId xmlns:a16="http://schemas.microsoft.com/office/drawing/2014/main" id="{DDA8C8BE-2ACA-4755-B2E9-F38CCA2693E4}"/>
              </a:ext>
            </a:extLst>
          </p:cNvPr>
          <p:cNvSpPr txBox="1">
            <a:spLocks/>
          </p:cNvSpPr>
          <p:nvPr/>
        </p:nvSpPr>
        <p:spPr>
          <a:xfrm>
            <a:off x="471785" y="547651"/>
            <a:ext cx="8229600" cy="508957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algn="l">
              <a:buClr>
                <a:srgbClr val="C00000"/>
              </a:buClr>
            </a:pPr>
            <a:r>
              <a:rPr lang="fr-BE" altLang="zh-CN" sz="2800" kern="0" spc="300" dirty="0" err="1">
                <a:solidFill>
                  <a:srgbClr val="C00000"/>
                </a:solidFill>
                <a:cs typeface="Arial" panose="020B0604020202020204" pitchFamily="34" charset="0"/>
              </a:rPr>
              <a:t>Ascencio</a:t>
            </a:r>
            <a:r>
              <a:rPr lang="fr-BE" altLang="zh-CN" sz="28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fr-BE" altLang="zh-CN" sz="2800" kern="0" spc="300" dirty="0" err="1">
                <a:solidFill>
                  <a:srgbClr val="C00000"/>
                </a:solidFill>
                <a:cs typeface="Arial" panose="020B0604020202020204" pitchFamily="34" charset="0"/>
              </a:rPr>
              <a:t>strategy</a:t>
            </a:r>
            <a:endParaRPr lang="fr-BE" sz="2800" kern="0" spc="3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672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Une image contenant bâtiment, ciel, extérieur, terrain&#10;&#10;Description générée avec un niveau de confiance très élevé">
            <a:extLst>
              <a:ext uri="{FF2B5EF4-FFF2-40B4-BE49-F238E27FC236}">
                <a16:creationId xmlns:a16="http://schemas.microsoft.com/office/drawing/2014/main" id="{60125BBB-6D20-4CFB-B196-AD9BB8049C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3" b="21877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7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882442" y="2714171"/>
            <a:ext cx="4261558" cy="415011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EC8E08C-2CB0-4E6A-8680-E80CF86DA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708" y="3734093"/>
            <a:ext cx="3709553" cy="13755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b="1" u="sng" kern="1200" spc="3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ASCENCIO IN A  NUTSHELL</a:t>
            </a:r>
            <a:br>
              <a:rPr lang="en-US" sz="3000" b="1" kern="1200" spc="3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10703" y="5154215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0351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60125BBB-6D20-4CFB-B196-AD9BB8049C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0" r="15880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34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882442" y="2714171"/>
            <a:ext cx="4261558" cy="415011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EC8E08C-2CB0-4E6A-8680-E80CF86DA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708" y="3734093"/>
            <a:ext cx="3709553" cy="13755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500" b="1" u="sng" kern="1200" spc="3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APPENDIX</a:t>
            </a:r>
            <a:endParaRPr lang="en-US" sz="35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10703" y="5154215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200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93">
            <a:extLst>
              <a:ext uri="{FF2B5EF4-FFF2-40B4-BE49-F238E27FC236}">
                <a16:creationId xmlns:a16="http://schemas.microsoft.com/office/drawing/2014/main" id="{CBCD08C3-FB30-4FD5-BB46-1D6DAE2A1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Blip>
                <a:blip r:embed="rId2"/>
              </a:buBlip>
              <a:defRPr sz="2500">
                <a:solidFill>
                  <a:srgbClr val="4D4D4D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rgbClr val="4D4D4D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A50021"/>
              </a:buClr>
              <a:buChar char="•"/>
              <a:defRPr>
                <a:solidFill>
                  <a:srgbClr val="4D4D4D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1800" b="1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3AB4F-2209-4C37-B517-76E38D9B9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74338"/>
            <a:ext cx="1751818" cy="7975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C8F076-EE78-4275-835F-B6797C818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pPr/>
              <a:t>31</a:t>
            </a:fld>
            <a:endParaRPr lang="fr-BE" dirty="0"/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FE6BC08B-E7F2-4DCB-8A95-C02287317DBE}"/>
              </a:ext>
            </a:extLst>
          </p:cNvPr>
          <p:cNvSpPr txBox="1">
            <a:spLocks/>
          </p:cNvSpPr>
          <p:nvPr/>
        </p:nvSpPr>
        <p:spPr>
          <a:xfrm>
            <a:off x="471785" y="547651"/>
            <a:ext cx="8229600" cy="508957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algn="l">
              <a:buClr>
                <a:srgbClr val="C00000"/>
              </a:buClr>
            </a:pPr>
            <a:r>
              <a:rPr lang="fr-BE" sz="28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Appendix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3DEF495-DA28-4E83-B681-FEBE00978727}"/>
              </a:ext>
            </a:extLst>
          </p:cNvPr>
          <p:cNvSpPr txBox="1">
            <a:spLocks/>
          </p:cNvSpPr>
          <p:nvPr/>
        </p:nvSpPr>
        <p:spPr>
          <a:xfrm>
            <a:off x="449795" y="1275593"/>
            <a:ext cx="6988660" cy="3973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1600" kern="0" spc="3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  <a:lvl2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</a:defRPr>
            </a:lvl2pPr>
            <a:lvl3pPr indent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</a:defRPr>
            </a:lvl3pPr>
            <a:lvl4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4pPr>
            <a:lvl5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5pPr>
            <a:lvl6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6pPr>
            <a:lvl7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7pPr>
            <a:lvl8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8pPr>
            <a:lvl9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2400" dirty="0">
                <a:solidFill>
                  <a:srgbClr val="4D4D4D"/>
                </a:solidFill>
                <a:cs typeface="+mn-cs"/>
              </a:rPr>
              <a:t>EPRA KPI </a:t>
            </a:r>
          </a:p>
          <a:p>
            <a:endParaRPr lang="fr-BE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E1B973C-93AB-49F0-98DF-AFF26ADF8D4B}"/>
              </a:ext>
            </a:extLst>
          </p:cNvPr>
          <p:cNvCxnSpPr>
            <a:cxnSpLocks/>
          </p:cNvCxnSpPr>
          <p:nvPr/>
        </p:nvCxnSpPr>
        <p:spPr>
          <a:xfrm>
            <a:off x="471785" y="1123715"/>
            <a:ext cx="8310984" cy="0"/>
          </a:xfrm>
          <a:prstGeom prst="line">
            <a:avLst/>
          </a:prstGeom>
          <a:ln w="19050">
            <a:solidFill>
              <a:srgbClr val="A3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 9">
            <a:extLst>
              <a:ext uri="{FF2B5EF4-FFF2-40B4-BE49-F238E27FC236}">
                <a16:creationId xmlns:a16="http://schemas.microsoft.com/office/drawing/2014/main" id="{C98391A6-EBC6-4D84-BE23-EFBE50DFBD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420" y="1824855"/>
            <a:ext cx="7168428" cy="4208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571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93">
            <a:extLst>
              <a:ext uri="{FF2B5EF4-FFF2-40B4-BE49-F238E27FC236}">
                <a16:creationId xmlns:a16="http://schemas.microsoft.com/office/drawing/2014/main" id="{CBCD08C3-FB30-4FD5-BB46-1D6DAE2A1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Blip>
                <a:blip r:embed="rId2"/>
              </a:buBlip>
              <a:defRPr sz="2500">
                <a:solidFill>
                  <a:srgbClr val="4D4D4D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rgbClr val="4D4D4D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A50021"/>
              </a:buClr>
              <a:buChar char="•"/>
              <a:defRPr>
                <a:solidFill>
                  <a:srgbClr val="4D4D4D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1800" b="1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3AB4F-2209-4C37-B517-76E38D9B9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74338"/>
            <a:ext cx="1751818" cy="7975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C8F076-EE78-4275-835F-B6797C818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pPr/>
              <a:t>32</a:t>
            </a:fld>
            <a:endParaRPr lang="fr-BE" dirty="0"/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FE6BC08B-E7F2-4DCB-8A95-C02287317DBE}"/>
              </a:ext>
            </a:extLst>
          </p:cNvPr>
          <p:cNvSpPr txBox="1">
            <a:spLocks/>
          </p:cNvSpPr>
          <p:nvPr/>
        </p:nvSpPr>
        <p:spPr>
          <a:xfrm>
            <a:off x="471785" y="547651"/>
            <a:ext cx="8229600" cy="508957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algn="l">
              <a:buClr>
                <a:srgbClr val="C00000"/>
              </a:buClr>
            </a:pPr>
            <a:r>
              <a:rPr lang="fr-BE" sz="28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Appendix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3DEF495-DA28-4E83-B681-FEBE00978727}"/>
              </a:ext>
            </a:extLst>
          </p:cNvPr>
          <p:cNvSpPr txBox="1">
            <a:spLocks/>
          </p:cNvSpPr>
          <p:nvPr/>
        </p:nvSpPr>
        <p:spPr>
          <a:xfrm>
            <a:off x="449795" y="1275593"/>
            <a:ext cx="6988660" cy="3973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1600" kern="0" spc="3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  <a:lvl2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</a:defRPr>
            </a:lvl2pPr>
            <a:lvl3pPr indent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</a:defRPr>
            </a:lvl3pPr>
            <a:lvl4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4pPr>
            <a:lvl5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5pPr>
            <a:lvl6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6pPr>
            <a:lvl7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7pPr>
            <a:lvl8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8pPr>
            <a:lvl9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2400" dirty="0" err="1">
                <a:solidFill>
                  <a:srgbClr val="4D4D4D"/>
                </a:solidFill>
                <a:cs typeface="+mn-cs"/>
              </a:rPr>
              <a:t>Porfolio</a:t>
            </a:r>
            <a:r>
              <a:rPr lang="fr-BE" sz="2400" dirty="0">
                <a:solidFill>
                  <a:srgbClr val="4D4D4D"/>
                </a:solidFill>
                <a:cs typeface="+mn-cs"/>
              </a:rPr>
              <a:t> - Breakdown per country : </a:t>
            </a:r>
          </a:p>
          <a:p>
            <a:endParaRPr lang="fr-BE" dirty="0"/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45A923F5-5760-4672-8943-39A6C026DAF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549769" y="4062045"/>
          <a:ext cx="4123918" cy="2341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3E1B973C-93AB-49F0-98DF-AFF26ADF8D4B}"/>
              </a:ext>
            </a:extLst>
          </p:cNvPr>
          <p:cNvCxnSpPr>
            <a:cxnSpLocks/>
          </p:cNvCxnSpPr>
          <p:nvPr/>
        </p:nvCxnSpPr>
        <p:spPr>
          <a:xfrm>
            <a:off x="471785" y="1123715"/>
            <a:ext cx="8310984" cy="0"/>
          </a:xfrm>
          <a:prstGeom prst="line">
            <a:avLst/>
          </a:prstGeom>
          <a:ln w="19050">
            <a:solidFill>
              <a:srgbClr val="A3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984825A8-3FAE-4395-A1FD-05F4A59C1B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240" y="1722308"/>
            <a:ext cx="8571529" cy="216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9368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93">
            <a:extLst>
              <a:ext uri="{FF2B5EF4-FFF2-40B4-BE49-F238E27FC236}">
                <a16:creationId xmlns:a16="http://schemas.microsoft.com/office/drawing/2014/main" id="{CBCD08C3-FB30-4FD5-BB46-1D6DAE2A1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Blip>
                <a:blip r:embed="rId2"/>
              </a:buBlip>
              <a:defRPr sz="2500">
                <a:solidFill>
                  <a:srgbClr val="4D4D4D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rgbClr val="4D4D4D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A50021"/>
              </a:buClr>
              <a:buChar char="•"/>
              <a:defRPr>
                <a:solidFill>
                  <a:srgbClr val="4D4D4D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1800" b="1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3AB4F-2209-4C37-B517-76E38D9B9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74338"/>
            <a:ext cx="1751818" cy="7975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C8F076-EE78-4275-835F-B6797C818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pPr/>
              <a:t>33</a:t>
            </a:fld>
            <a:endParaRPr lang="fr-BE" dirty="0"/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B2313F5E-4736-4702-80EB-80D588C70B9E}"/>
              </a:ext>
            </a:extLst>
          </p:cNvPr>
          <p:cNvSpPr txBox="1">
            <a:spLocks/>
          </p:cNvSpPr>
          <p:nvPr/>
        </p:nvSpPr>
        <p:spPr>
          <a:xfrm>
            <a:off x="471785" y="547651"/>
            <a:ext cx="8229600" cy="508957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algn="l">
              <a:buClr>
                <a:srgbClr val="C00000"/>
              </a:buClr>
            </a:pPr>
            <a:r>
              <a:rPr lang="fr-BE" sz="28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Appendix</a:t>
            </a:r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id="{0CC97F34-463C-483B-B65C-58F5D9FA2C74}"/>
              </a:ext>
            </a:extLst>
          </p:cNvPr>
          <p:cNvSpPr txBox="1">
            <a:spLocks/>
          </p:cNvSpPr>
          <p:nvPr/>
        </p:nvSpPr>
        <p:spPr>
          <a:xfrm>
            <a:off x="471785" y="1287688"/>
            <a:ext cx="6988660" cy="3973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1600" kern="0" spc="3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  <a:lvl2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</a:defRPr>
            </a:lvl2pPr>
            <a:lvl3pPr indent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</a:defRPr>
            </a:lvl3pPr>
            <a:lvl4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4pPr>
            <a:lvl5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5pPr>
            <a:lvl6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6pPr>
            <a:lvl7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7pPr>
            <a:lvl8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8pPr>
            <a:lvl9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2400" dirty="0" err="1">
                <a:solidFill>
                  <a:srgbClr val="4D4D4D"/>
                </a:solidFill>
                <a:cs typeface="+mn-cs"/>
              </a:rPr>
              <a:t>Consolidated</a:t>
            </a:r>
            <a:r>
              <a:rPr lang="fr-BE" sz="2400" dirty="0">
                <a:solidFill>
                  <a:srgbClr val="4D4D4D"/>
                </a:solidFill>
                <a:cs typeface="+mn-cs"/>
              </a:rPr>
              <a:t> </a:t>
            </a:r>
            <a:r>
              <a:rPr lang="fr-BE" sz="2400" dirty="0" err="1">
                <a:solidFill>
                  <a:srgbClr val="4D4D4D"/>
                </a:solidFill>
                <a:cs typeface="+mn-cs"/>
              </a:rPr>
              <a:t>financial</a:t>
            </a:r>
            <a:r>
              <a:rPr lang="fr-BE" sz="2400" dirty="0">
                <a:solidFill>
                  <a:srgbClr val="4D4D4D"/>
                </a:solidFill>
                <a:cs typeface="+mn-cs"/>
              </a:rPr>
              <a:t> </a:t>
            </a:r>
            <a:r>
              <a:rPr lang="fr-BE" sz="2400" dirty="0" err="1">
                <a:solidFill>
                  <a:srgbClr val="4D4D4D"/>
                </a:solidFill>
                <a:cs typeface="+mn-cs"/>
              </a:rPr>
              <a:t>statements</a:t>
            </a:r>
            <a:endParaRPr lang="fr-BE" sz="2400" dirty="0">
              <a:solidFill>
                <a:srgbClr val="4D4D4D"/>
              </a:solidFill>
              <a:cs typeface="+mn-cs"/>
            </a:endParaRPr>
          </a:p>
          <a:p>
            <a:endParaRPr lang="fr-BE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C9C1F1B-B0B0-4E7A-8593-B0B0AC5ECA8E}"/>
              </a:ext>
            </a:extLst>
          </p:cNvPr>
          <p:cNvCxnSpPr>
            <a:cxnSpLocks/>
          </p:cNvCxnSpPr>
          <p:nvPr/>
        </p:nvCxnSpPr>
        <p:spPr>
          <a:xfrm>
            <a:off x="471785" y="1123715"/>
            <a:ext cx="8310984" cy="0"/>
          </a:xfrm>
          <a:prstGeom prst="line">
            <a:avLst/>
          </a:prstGeom>
          <a:ln w="19050">
            <a:solidFill>
              <a:srgbClr val="A3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1CAC7B6A-28A0-4EBB-9AD6-AB2602458F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390" y="1849044"/>
            <a:ext cx="5579733" cy="382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995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93">
            <a:extLst>
              <a:ext uri="{FF2B5EF4-FFF2-40B4-BE49-F238E27FC236}">
                <a16:creationId xmlns:a16="http://schemas.microsoft.com/office/drawing/2014/main" id="{CBCD08C3-FB30-4FD5-BB46-1D6DAE2A1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Blip>
                <a:blip r:embed="rId2"/>
              </a:buBlip>
              <a:defRPr sz="2500">
                <a:solidFill>
                  <a:srgbClr val="4D4D4D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rgbClr val="4D4D4D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A50021"/>
              </a:buClr>
              <a:buChar char="•"/>
              <a:defRPr>
                <a:solidFill>
                  <a:srgbClr val="4D4D4D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1800" b="1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3AB4F-2209-4C37-B517-76E38D9B9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74338"/>
            <a:ext cx="1751818" cy="7975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C8F076-EE78-4275-835F-B6797C818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pPr/>
              <a:t>34</a:t>
            </a:fld>
            <a:endParaRPr lang="fr-BE" dirty="0"/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B2313F5E-4736-4702-80EB-80D588C70B9E}"/>
              </a:ext>
            </a:extLst>
          </p:cNvPr>
          <p:cNvSpPr txBox="1">
            <a:spLocks/>
          </p:cNvSpPr>
          <p:nvPr/>
        </p:nvSpPr>
        <p:spPr>
          <a:xfrm>
            <a:off x="471785" y="547651"/>
            <a:ext cx="8229600" cy="508957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algn="l">
              <a:buClr>
                <a:srgbClr val="C00000"/>
              </a:buClr>
            </a:pPr>
            <a:r>
              <a:rPr lang="fr-BE" sz="28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Appendix</a:t>
            </a:r>
          </a:p>
        </p:txBody>
      </p:sp>
      <p:sp>
        <p:nvSpPr>
          <p:cNvPr id="8" name="Espace réservé du contenu 5">
            <a:extLst>
              <a:ext uri="{FF2B5EF4-FFF2-40B4-BE49-F238E27FC236}">
                <a16:creationId xmlns:a16="http://schemas.microsoft.com/office/drawing/2014/main" id="{0CC97F34-463C-483B-B65C-58F5D9FA2C74}"/>
              </a:ext>
            </a:extLst>
          </p:cNvPr>
          <p:cNvSpPr txBox="1">
            <a:spLocks/>
          </p:cNvSpPr>
          <p:nvPr/>
        </p:nvSpPr>
        <p:spPr>
          <a:xfrm>
            <a:off x="471785" y="1287688"/>
            <a:ext cx="6988660" cy="3973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1600" kern="0" spc="3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  <a:lvl2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</a:defRPr>
            </a:lvl2pPr>
            <a:lvl3pPr indent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</a:defRPr>
            </a:lvl3pPr>
            <a:lvl4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4pPr>
            <a:lvl5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5pPr>
            <a:lvl6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6pPr>
            <a:lvl7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7pPr>
            <a:lvl8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8pPr>
            <a:lvl9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2400" dirty="0" err="1">
                <a:solidFill>
                  <a:srgbClr val="4D4D4D"/>
                </a:solidFill>
                <a:cs typeface="+mn-cs"/>
              </a:rPr>
              <a:t>Consolidated</a:t>
            </a:r>
            <a:r>
              <a:rPr lang="fr-BE" sz="2400" dirty="0">
                <a:solidFill>
                  <a:srgbClr val="4D4D4D"/>
                </a:solidFill>
                <a:cs typeface="+mn-cs"/>
              </a:rPr>
              <a:t> </a:t>
            </a:r>
            <a:r>
              <a:rPr lang="fr-BE" sz="2400" dirty="0" err="1">
                <a:solidFill>
                  <a:srgbClr val="4D4D4D"/>
                </a:solidFill>
                <a:cs typeface="+mn-cs"/>
              </a:rPr>
              <a:t>financial</a:t>
            </a:r>
            <a:r>
              <a:rPr lang="fr-BE" sz="2400" dirty="0">
                <a:solidFill>
                  <a:srgbClr val="4D4D4D"/>
                </a:solidFill>
                <a:cs typeface="+mn-cs"/>
              </a:rPr>
              <a:t> </a:t>
            </a:r>
            <a:r>
              <a:rPr lang="fr-BE" sz="2400" dirty="0" err="1">
                <a:solidFill>
                  <a:srgbClr val="4D4D4D"/>
                </a:solidFill>
                <a:cs typeface="+mn-cs"/>
              </a:rPr>
              <a:t>statements</a:t>
            </a:r>
            <a:endParaRPr lang="fr-BE" sz="2400" dirty="0">
              <a:solidFill>
                <a:srgbClr val="4D4D4D"/>
              </a:solidFill>
              <a:cs typeface="+mn-cs"/>
            </a:endParaRPr>
          </a:p>
          <a:p>
            <a:endParaRPr lang="fr-BE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C9C1F1B-B0B0-4E7A-8593-B0B0AC5ECA8E}"/>
              </a:ext>
            </a:extLst>
          </p:cNvPr>
          <p:cNvCxnSpPr>
            <a:cxnSpLocks/>
          </p:cNvCxnSpPr>
          <p:nvPr/>
        </p:nvCxnSpPr>
        <p:spPr>
          <a:xfrm>
            <a:off x="471785" y="1123715"/>
            <a:ext cx="8310984" cy="0"/>
          </a:xfrm>
          <a:prstGeom prst="line">
            <a:avLst/>
          </a:prstGeom>
          <a:ln w="19050">
            <a:solidFill>
              <a:srgbClr val="A3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 2">
            <a:extLst>
              <a:ext uri="{FF2B5EF4-FFF2-40B4-BE49-F238E27FC236}">
                <a16:creationId xmlns:a16="http://schemas.microsoft.com/office/drawing/2014/main" id="{9B4E8E30-E73C-4453-9EB0-79CCD589B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734" y="1788084"/>
            <a:ext cx="5207410" cy="423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6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93">
            <a:extLst>
              <a:ext uri="{FF2B5EF4-FFF2-40B4-BE49-F238E27FC236}">
                <a16:creationId xmlns:a16="http://schemas.microsoft.com/office/drawing/2014/main" id="{CBCD08C3-FB30-4FD5-BB46-1D6DAE2A1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Blip>
                <a:blip r:embed="rId2"/>
              </a:buBlip>
              <a:defRPr sz="2500">
                <a:solidFill>
                  <a:srgbClr val="4D4D4D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rgbClr val="4D4D4D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A50021"/>
              </a:buClr>
              <a:buChar char="•"/>
              <a:defRPr>
                <a:solidFill>
                  <a:srgbClr val="4D4D4D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1800" b="1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3AB4F-2209-4C37-B517-76E38D9B9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74338"/>
            <a:ext cx="1751818" cy="797500"/>
          </a:xfrm>
          <a:prstGeom prst="rect">
            <a:avLst/>
          </a:prstGeom>
        </p:spPr>
      </p:pic>
      <p:sp>
        <p:nvSpPr>
          <p:cNvPr id="17" name="Espace réservé du contenu 5">
            <a:extLst>
              <a:ext uri="{FF2B5EF4-FFF2-40B4-BE49-F238E27FC236}">
                <a16:creationId xmlns:a16="http://schemas.microsoft.com/office/drawing/2014/main" id="{53B5E8C1-CFFF-4854-AEB9-C50961232D61}"/>
              </a:ext>
            </a:extLst>
          </p:cNvPr>
          <p:cNvSpPr txBox="1">
            <a:spLocks/>
          </p:cNvSpPr>
          <p:nvPr/>
        </p:nvSpPr>
        <p:spPr>
          <a:xfrm>
            <a:off x="2238393" y="2863471"/>
            <a:ext cx="4667214" cy="1131059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>
              <a:buClr>
                <a:srgbClr val="C00000"/>
              </a:buClr>
            </a:pPr>
            <a:r>
              <a:rPr lang="en-US" sz="2800" kern="0" spc="3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Thank you for your time</a:t>
            </a:r>
          </a:p>
          <a:p>
            <a:pPr>
              <a:buClr>
                <a:srgbClr val="C00000"/>
              </a:buClr>
            </a:pPr>
            <a:r>
              <a:rPr lang="en-US" sz="2800" kern="0" spc="3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Any questions ?</a:t>
            </a: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47DA067-A511-4439-B747-D93671F8A1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pPr/>
              <a:t>35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03675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93">
            <a:extLst>
              <a:ext uri="{FF2B5EF4-FFF2-40B4-BE49-F238E27FC236}">
                <a16:creationId xmlns:a16="http://schemas.microsoft.com/office/drawing/2014/main" id="{CBCD08C3-FB30-4FD5-BB46-1D6DAE2A1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019" y="-24505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Blip>
                <a:blip r:embed="rId2"/>
              </a:buBlip>
              <a:defRPr sz="2500">
                <a:solidFill>
                  <a:srgbClr val="4D4D4D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rgbClr val="4D4D4D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A50021"/>
              </a:buClr>
              <a:buChar char="•"/>
              <a:defRPr>
                <a:solidFill>
                  <a:srgbClr val="4D4D4D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1800" b="1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3AB4F-2209-4C37-B517-76E38D9B9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74338"/>
            <a:ext cx="1751818" cy="7975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C8F076-EE78-4275-835F-B6797C818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25369" y="6320525"/>
            <a:ext cx="2057400" cy="365125"/>
          </a:xfrm>
        </p:spPr>
        <p:txBody>
          <a:bodyPr/>
          <a:lstStyle/>
          <a:p>
            <a:fld id="{8A968E7E-6FDD-450A-980D-4016DD6CF1F3}" type="slidenum">
              <a:rPr lang="fr-BE" smtClean="0"/>
              <a:pPr/>
              <a:t>4</a:t>
            </a:fld>
            <a:endParaRPr lang="fr-BE" dirty="0"/>
          </a:p>
        </p:txBody>
      </p:sp>
      <p:sp>
        <p:nvSpPr>
          <p:cNvPr id="7" name="Espace réservé du contenu 5">
            <a:extLst>
              <a:ext uri="{FF2B5EF4-FFF2-40B4-BE49-F238E27FC236}">
                <a16:creationId xmlns:a16="http://schemas.microsoft.com/office/drawing/2014/main" id="{B565E12E-B0E9-40CD-8FEE-45AB28047FE9}"/>
              </a:ext>
            </a:extLst>
          </p:cNvPr>
          <p:cNvSpPr txBox="1">
            <a:spLocks/>
          </p:cNvSpPr>
          <p:nvPr/>
        </p:nvSpPr>
        <p:spPr>
          <a:xfrm>
            <a:off x="471785" y="547651"/>
            <a:ext cx="8229600" cy="508957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algn="l">
              <a:buClr>
                <a:srgbClr val="C00000"/>
              </a:buClr>
            </a:pPr>
            <a:r>
              <a:rPr lang="fr-BE" sz="2800" kern="0" spc="300" dirty="0" err="1">
                <a:solidFill>
                  <a:srgbClr val="C00000"/>
                </a:solidFill>
                <a:cs typeface="Arial" panose="020B0604020202020204" pitchFamily="34" charset="0"/>
              </a:rPr>
              <a:t>Ascencio</a:t>
            </a:r>
            <a:r>
              <a:rPr lang="fr-BE" sz="28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 in a </a:t>
            </a:r>
            <a:r>
              <a:rPr lang="fr-BE" sz="2800" kern="0" spc="300" dirty="0" err="1">
                <a:solidFill>
                  <a:srgbClr val="C00000"/>
                </a:solidFill>
                <a:cs typeface="Arial" panose="020B0604020202020204" pitchFamily="34" charset="0"/>
              </a:rPr>
              <a:t>nutshell</a:t>
            </a:r>
            <a:endParaRPr lang="fr-BE" sz="2800" kern="0" spc="3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30ED73A3-61A3-4324-9C68-83C84D82B558}"/>
              </a:ext>
            </a:extLst>
          </p:cNvPr>
          <p:cNvSpPr txBox="1"/>
          <p:nvPr/>
        </p:nvSpPr>
        <p:spPr>
          <a:xfrm>
            <a:off x="351631" y="4176507"/>
            <a:ext cx="3270328" cy="1710826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txBody>
          <a:bodyPr wrap="square" lIns="108000" tIns="108000" rIns="108000" bIns="108000" rtlCol="0" anchor="t" anchorCtr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sng" strike="noStrike" kern="0" cap="none" spc="200" normalizeH="0" noProof="0" dirty="0">
                <a:ln>
                  <a:noFill/>
                </a:ln>
                <a:solidFill>
                  <a:srgbClr val="A39384"/>
                </a:solidFill>
                <a:effectLst/>
                <a:uLnTx/>
                <a:uFill>
                  <a:solidFill>
                    <a:srgbClr val="C00000"/>
                  </a:solidFill>
                </a:uFill>
              </a:rPr>
              <a:t>FINANCIALLY ATTRACTIVE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10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10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</a:endParaRP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50" b="0" i="0" u="none" strike="noStrike" kern="0" cap="none" spc="5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Belgian REIT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50" b="0" i="0" u="none" strike="noStrike" kern="0" cap="none" spc="5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Limited debt ratio (40,0%)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50" b="0" i="0" u="none" strike="noStrike" kern="0" cap="none" spc="5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Declining cost of debt (2,04%)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50" b="0" i="0" u="none" strike="noStrike" kern="0" cap="none" spc="5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Low pay-out ratio (84%)</a:t>
            </a:r>
          </a:p>
        </p:txBody>
      </p:sp>
      <p:sp>
        <p:nvSpPr>
          <p:cNvPr id="36" name="Rectangle 93">
            <a:extLst>
              <a:ext uri="{FF2B5EF4-FFF2-40B4-BE49-F238E27FC236}">
                <a16:creationId xmlns:a16="http://schemas.microsoft.com/office/drawing/2014/main" id="{EB5CAC60-D8EE-40AB-BC82-4695B0A14A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019" y="-24505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Blip>
                <a:blip r:embed="rId2"/>
              </a:buBlip>
              <a:defRPr sz="2500">
                <a:solidFill>
                  <a:srgbClr val="4D4D4D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rgbClr val="4D4D4D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A50021"/>
              </a:buClr>
              <a:buChar char="•"/>
              <a:defRPr>
                <a:solidFill>
                  <a:srgbClr val="4D4D4D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1800" b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3E3AC786-CD2C-4958-A7F6-34A60AAA24F8}"/>
              </a:ext>
            </a:extLst>
          </p:cNvPr>
          <p:cNvSpPr txBox="1">
            <a:spLocks/>
          </p:cNvSpPr>
          <p:nvPr/>
        </p:nvSpPr>
        <p:spPr>
          <a:xfrm>
            <a:off x="351631" y="1578350"/>
            <a:ext cx="3888432" cy="1964741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txBody>
          <a:bodyPr wrap="square" lIns="108000" tIns="108000" rIns="108000" bIns="108000" rtlCol="0" anchor="t" anchorCtr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200" normalizeH="0" noProof="0" dirty="0">
                <a:ln>
                  <a:noFill/>
                </a:ln>
                <a:solidFill>
                  <a:srgbClr val="A39384"/>
                </a:solidFill>
                <a:effectLst/>
                <a:uLnTx/>
                <a:uFill>
                  <a:solidFill>
                    <a:srgbClr val="C00000"/>
                  </a:solidFill>
                </a:uFill>
              </a:rPr>
              <a:t>RETAIL</a:t>
            </a:r>
            <a:r>
              <a:rPr kumimoji="0" lang="en-US" sz="1600" b="1" i="0" u="none" strike="noStrike" kern="0" cap="none" spc="200" normalizeH="0" baseline="0" noProof="0" dirty="0">
                <a:ln>
                  <a:noFill/>
                </a:ln>
                <a:solidFill>
                  <a:srgbClr val="A39384"/>
                </a:solidFill>
                <a:effectLst/>
                <a:uLnTx/>
                <a:uFill>
                  <a:solidFill>
                    <a:srgbClr val="B22125"/>
                  </a:solidFill>
                </a:uFill>
              </a:rPr>
              <a:t>			         </a:t>
            </a:r>
            <a:endParaRPr kumimoji="0" lang="en-US" sz="1400" b="1" i="0" u="none" strike="noStrike" kern="0" cap="none" spc="200" normalizeH="0" baseline="0" noProof="0" dirty="0">
              <a:ln>
                <a:noFill/>
              </a:ln>
              <a:solidFill>
                <a:srgbClr val="A39384"/>
              </a:solidFill>
              <a:effectLst/>
              <a:uLnTx/>
              <a:uFill>
                <a:solidFill>
                  <a:srgbClr val="B22125"/>
                </a:solidFill>
              </a:uFill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</a:endParaRP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50" b="0" i="0" u="none" strike="noStrike" kern="0" cap="none" spc="5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Pure player in periphery retail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50" b="0" i="0" u="none" strike="noStrike" kern="0" cap="none" spc="5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Strong presence in resilient food sector (&gt; 30%)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50" b="0" i="0" u="none" strike="noStrike" kern="0" cap="none" spc="5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High occupancy (&gt; 97%)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sz="1150" kern="0" spc="50" dirty="0">
                <a:solidFill>
                  <a:srgbClr val="4D4D4D"/>
                </a:solidFill>
              </a:rPr>
              <a:t>Rental income (41 MEUR)</a:t>
            </a:r>
            <a:endParaRPr kumimoji="0" lang="en-US" sz="1150" b="0" i="0" u="none" strike="noStrike" kern="0" cap="none" spc="5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</a:endParaRP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B22125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150" b="0" i="0" u="none" strike="noStrike" kern="0" cap="none" spc="5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65C67794-F65E-4C95-B020-C660C238B44C}"/>
              </a:ext>
            </a:extLst>
          </p:cNvPr>
          <p:cNvSpPr txBox="1"/>
          <p:nvPr/>
        </p:nvSpPr>
        <p:spPr>
          <a:xfrm>
            <a:off x="5496481" y="4191982"/>
            <a:ext cx="2895161" cy="1710826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txBody>
          <a:bodyPr wrap="square" lIns="108000" tIns="108000" rIns="108000" bIns="108000" rtlCol="0" anchor="t" anchorCtr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200" normalizeH="0" noProof="0" dirty="0">
                <a:ln>
                  <a:noFill/>
                </a:ln>
                <a:solidFill>
                  <a:srgbClr val="A39384"/>
                </a:solidFill>
                <a:effectLst/>
                <a:uLnTx/>
                <a:uFill>
                  <a:solidFill>
                    <a:srgbClr val="C00000"/>
                  </a:solidFill>
                </a:uFill>
              </a:rPr>
              <a:t>DIVERSIFICATION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</a:endParaRP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50" b="0" i="0" u="none" strike="noStrike" kern="0" cap="none" spc="5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Over 300 tenants in 103 buildings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50" b="0" i="0" u="none" strike="noStrike" kern="0" cap="none" spc="5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Belgium, France and Spain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50" b="0" i="0" u="none" strike="noStrike" kern="0" cap="none" spc="5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Portfolio :  624 MEUR on 31/12/2018</a:t>
            </a:r>
          </a:p>
          <a:p>
            <a:pPr marL="171450" indent="-171450" defTabSz="914400" fontAlgn="base"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/>
            </a:pPr>
            <a:r>
              <a:rPr lang="en-US" sz="1150" kern="0" spc="50" dirty="0">
                <a:solidFill>
                  <a:srgbClr val="4D4D4D"/>
                </a:solidFill>
              </a:rPr>
              <a:t>Gross yield &gt; 6%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AA9FA4C3-B37E-4952-A27C-4A365471263A}"/>
              </a:ext>
            </a:extLst>
          </p:cNvPr>
          <p:cNvSpPr txBox="1"/>
          <p:nvPr/>
        </p:nvSpPr>
        <p:spPr>
          <a:xfrm>
            <a:off x="5496481" y="1619838"/>
            <a:ext cx="3042498" cy="1456910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txBody>
          <a:bodyPr wrap="square" lIns="108000" tIns="108000" rIns="108000" bIns="108000" rtlCol="0" anchor="t" anchorCtr="0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sng" strike="noStrike" kern="0" cap="none" spc="200" normalizeH="0" noProof="0" dirty="0">
                <a:ln>
                  <a:noFill/>
                </a:ln>
                <a:solidFill>
                  <a:srgbClr val="A39384"/>
                </a:solidFill>
                <a:effectLst/>
                <a:uLnTx/>
                <a:uFill>
                  <a:solidFill>
                    <a:srgbClr val="C00000"/>
                  </a:solidFill>
                </a:uFill>
              </a:rPr>
              <a:t>GROWTH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10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BE" sz="1000" b="0" i="0" u="none" strike="noStrike" kern="0" cap="none" spc="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</a:endParaRP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50" b="0" i="0" u="none" strike="noStrike" kern="0" cap="none" spc="5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From 170 to 624 M EUR in 11 years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C00000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150" b="0" i="0" u="none" strike="noStrike" kern="0" cap="none" spc="5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Room for investment (</a:t>
            </a:r>
            <a:r>
              <a:rPr lang="en-US" sz="1150" kern="0" spc="50" dirty="0">
                <a:solidFill>
                  <a:srgbClr val="4D4D4D"/>
                </a:solidFill>
              </a:rPr>
              <a:t>70</a:t>
            </a:r>
            <a:r>
              <a:rPr kumimoji="0" lang="en-US" sz="1150" b="0" i="0" u="none" strike="noStrike" kern="0" cap="none" spc="50" normalizeH="0" baseline="0" noProof="0" dirty="0">
                <a:ln>
                  <a:noFill/>
                </a:ln>
                <a:solidFill>
                  <a:srgbClr val="4D4D4D"/>
                </a:solidFill>
                <a:effectLst/>
                <a:uLnTx/>
                <a:uFillTx/>
              </a:rPr>
              <a:t> MEUR)</a:t>
            </a:r>
          </a:p>
          <a:p>
            <a:pPr marL="171450" marR="0" lvl="0" indent="-17145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B22125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150" b="0" i="0" u="none" strike="noStrike" kern="0" cap="none" spc="50" normalizeH="0" baseline="0" noProof="0" dirty="0">
              <a:ln>
                <a:noFill/>
              </a:ln>
              <a:solidFill>
                <a:srgbClr val="4D4D4D"/>
              </a:solidFill>
              <a:effectLst/>
              <a:uLnTx/>
              <a:uFillTx/>
            </a:endParaRPr>
          </a:p>
        </p:txBody>
      </p:sp>
      <p:pic>
        <p:nvPicPr>
          <p:cNvPr id="40" name="Picture 2" descr="Résultat de recherche d'images pour &quot;caddie icone&quot;">
            <a:extLst>
              <a:ext uri="{FF2B5EF4-FFF2-40B4-BE49-F238E27FC236}">
                <a16:creationId xmlns:a16="http://schemas.microsoft.com/office/drawing/2014/main" id="{FD0AC390-40BA-499C-BA13-899775BAE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rgbClr val="80808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066" y="1471006"/>
            <a:ext cx="648072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Résultat de recherche d'images pour &quot;symbole croissance&quot;">
            <a:extLst>
              <a:ext uri="{FF2B5EF4-FFF2-40B4-BE49-F238E27FC236}">
                <a16:creationId xmlns:a16="http://schemas.microsoft.com/office/drawing/2014/main" id="{FB8D647A-0A19-4AC9-B74A-FB894065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rgbClr val="80808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705" y="1352391"/>
            <a:ext cx="667900" cy="66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Résultat de recherche d'images pour &quot;diversification symbol&quot;">
            <a:extLst>
              <a:ext uri="{FF2B5EF4-FFF2-40B4-BE49-F238E27FC236}">
                <a16:creationId xmlns:a16="http://schemas.microsoft.com/office/drawing/2014/main" id="{392AD205-8CF2-4242-A80A-8245420AF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srgbClr val="000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275" y="3914811"/>
            <a:ext cx="860879" cy="753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0" descr="Résultat de recherche d'images pour &quot;icone main monnaie&quot;">
            <a:extLst>
              <a:ext uri="{FF2B5EF4-FFF2-40B4-BE49-F238E27FC236}">
                <a16:creationId xmlns:a16="http://schemas.microsoft.com/office/drawing/2014/main" id="{D0D49F7D-88E2-417D-B38F-8D88F9899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rgbClr val="000000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895" y="4920437"/>
            <a:ext cx="894064" cy="77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97F9159B-012F-45AD-B4F6-5B60D893B123}"/>
              </a:ext>
            </a:extLst>
          </p:cNvPr>
          <p:cNvCxnSpPr>
            <a:cxnSpLocks/>
          </p:cNvCxnSpPr>
          <p:nvPr/>
        </p:nvCxnSpPr>
        <p:spPr>
          <a:xfrm>
            <a:off x="471785" y="1123715"/>
            <a:ext cx="8310984" cy="0"/>
          </a:xfrm>
          <a:prstGeom prst="line">
            <a:avLst/>
          </a:prstGeom>
          <a:ln w="19050">
            <a:solidFill>
              <a:srgbClr val="A3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 10">
            <a:extLst>
              <a:ext uri="{FF2B5EF4-FFF2-40B4-BE49-F238E27FC236}">
                <a16:creationId xmlns:a16="http://schemas.microsoft.com/office/drawing/2014/main" id="{2E6143A6-74F7-476F-BF68-9553B82DA545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3630">
            <a:off x="3583447" y="2563777"/>
            <a:ext cx="1913142" cy="191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05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60125BBB-6D20-4CFB-B196-AD9BB8049C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381012"/>
            <a:ext cx="9143980" cy="6095986"/>
          </a:xfrm>
          <a:prstGeom prst="rect">
            <a:avLst/>
          </a:prstGeom>
        </p:spPr>
      </p:pic>
      <p:sp>
        <p:nvSpPr>
          <p:cNvPr id="4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4882442" y="2714171"/>
            <a:ext cx="4261558" cy="4150119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68580" tIns="34290" rIns="68580" bIns="34290" rtlCol="0" anchor="t">
            <a:normAutofit/>
          </a:bodyPr>
          <a:lstStyle/>
          <a:p>
            <a:pPr algn="ctr">
              <a:spcAft>
                <a:spcPts val="750"/>
              </a:spcAft>
              <a:buClr>
                <a:schemeClr val="tx1"/>
              </a:buClr>
              <a:buSzPct val="100000"/>
            </a:pPr>
            <a:endParaRPr lang="en-US" sz="1200" cap="all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0EC8E08C-2CB0-4E6A-8680-E80CF86DA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708" y="3734093"/>
            <a:ext cx="3709553" cy="13755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b="1" u="sng" kern="1200" spc="3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OVERVIEW 2017/2018</a:t>
            </a:r>
            <a:br>
              <a:rPr lang="en-US" sz="3000" b="1" kern="1200" spc="3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10703" y="5154215"/>
            <a:ext cx="70156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831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93">
            <a:extLst>
              <a:ext uri="{FF2B5EF4-FFF2-40B4-BE49-F238E27FC236}">
                <a16:creationId xmlns:a16="http://schemas.microsoft.com/office/drawing/2014/main" id="{CBCD08C3-FB30-4FD5-BB46-1D6DAE2A1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Blip>
                <a:blip r:embed="rId2"/>
              </a:buBlip>
              <a:defRPr sz="2500">
                <a:solidFill>
                  <a:srgbClr val="4D4D4D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rgbClr val="4D4D4D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A50021"/>
              </a:buClr>
              <a:buChar char="•"/>
              <a:defRPr>
                <a:solidFill>
                  <a:srgbClr val="4D4D4D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1800" b="1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3AB4F-2209-4C37-B517-76E38D9B9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74338"/>
            <a:ext cx="1751818" cy="7975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C8F076-EE78-4275-835F-B6797C818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pPr/>
              <a:t>6</a:t>
            </a:fld>
            <a:endParaRPr lang="fr-BE" dirty="0"/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B2313F5E-4736-4702-80EB-80D588C70B9E}"/>
              </a:ext>
            </a:extLst>
          </p:cNvPr>
          <p:cNvSpPr txBox="1">
            <a:spLocks/>
          </p:cNvSpPr>
          <p:nvPr/>
        </p:nvSpPr>
        <p:spPr>
          <a:xfrm>
            <a:off x="471785" y="547651"/>
            <a:ext cx="8229600" cy="508957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algn="l">
              <a:buClr>
                <a:srgbClr val="C00000"/>
              </a:buClr>
            </a:pPr>
            <a:r>
              <a:rPr lang="fr-BE" sz="2800" kern="0" spc="300" dirty="0" err="1">
                <a:solidFill>
                  <a:srgbClr val="C00000"/>
                </a:solidFill>
                <a:cs typeface="Arial" panose="020B0604020202020204" pitchFamily="34" charset="0"/>
              </a:rPr>
              <a:t>Outcome</a:t>
            </a:r>
            <a:r>
              <a:rPr lang="fr-BE" sz="28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 2017 - 2018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FCB25AB-C1BA-4E99-959C-F69D4D9B7BB0}"/>
              </a:ext>
            </a:extLst>
          </p:cNvPr>
          <p:cNvSpPr txBox="1">
            <a:spLocks/>
          </p:cNvSpPr>
          <p:nvPr/>
        </p:nvSpPr>
        <p:spPr>
          <a:xfrm>
            <a:off x="471785" y="1304915"/>
            <a:ext cx="6988660" cy="3973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1600" kern="0" spc="3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  <a:lvl2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</a:defRPr>
            </a:lvl2pPr>
            <a:lvl3pPr indent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</a:defRPr>
            </a:lvl3pPr>
            <a:lvl4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4pPr>
            <a:lvl5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5pPr>
            <a:lvl6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6pPr>
            <a:lvl7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7pPr>
            <a:lvl8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8pPr>
            <a:lvl9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9pPr>
          </a:lstStyle>
          <a:p>
            <a:pPr marL="457200" indent="-457200">
              <a:buAutoNum type="arabicPeriod"/>
              <a:defRPr/>
            </a:pPr>
            <a:r>
              <a:rPr lang="fr-BE" sz="2400" b="1" u="sng" dirty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A </a:t>
            </a:r>
            <a:r>
              <a:rPr lang="fr-BE" sz="2400" b="1" u="sng" dirty="0" err="1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difficult</a:t>
            </a:r>
            <a:r>
              <a:rPr lang="fr-BE" sz="2400" b="1" u="sng" dirty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fr-BE" sz="2400" b="1" u="sng" dirty="0" err="1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year</a:t>
            </a:r>
            <a:r>
              <a:rPr lang="fr-BE" sz="2400" b="1" u="sng" dirty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for the </a:t>
            </a:r>
            <a:r>
              <a:rPr lang="fr-BE" sz="2400" b="1" u="sng" dirty="0" err="1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retailers</a:t>
            </a:r>
            <a:endParaRPr lang="fr-BE" sz="2400" b="1" u="sng" dirty="0">
              <a:solidFill>
                <a:srgbClr val="4D4D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endParaRPr lang="fr-BE" sz="2400" b="1" u="sng" dirty="0">
              <a:solidFill>
                <a:srgbClr val="4D4D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2400" dirty="0">
                <a:solidFill>
                  <a:srgbClr val="4D4D4D"/>
                </a:solidFill>
                <a:cs typeface="+mn-cs"/>
              </a:rPr>
              <a:t>E-commerce &amp; </a:t>
            </a:r>
            <a:r>
              <a:rPr lang="fr-BE" sz="2400" dirty="0" err="1">
                <a:solidFill>
                  <a:srgbClr val="4D4D4D"/>
                </a:solidFill>
                <a:cs typeface="+mn-cs"/>
              </a:rPr>
              <a:t>omnicanality</a:t>
            </a:r>
            <a:endParaRPr lang="fr-BE" sz="2400" dirty="0">
              <a:solidFill>
                <a:srgbClr val="4D4D4D"/>
              </a:solidFill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2400" dirty="0">
                <a:solidFill>
                  <a:srgbClr val="4D4D4D"/>
                </a:solidFill>
                <a:cs typeface="+mn-cs"/>
              </a:rPr>
              <a:t>Change in the </a:t>
            </a:r>
            <a:r>
              <a:rPr lang="fr-BE" sz="2400" dirty="0" err="1">
                <a:solidFill>
                  <a:srgbClr val="4D4D4D"/>
                </a:solidFill>
                <a:cs typeface="+mn-cs"/>
              </a:rPr>
              <a:t>consumer’s</a:t>
            </a:r>
            <a:r>
              <a:rPr lang="fr-BE" sz="2400" dirty="0">
                <a:solidFill>
                  <a:srgbClr val="4D4D4D"/>
                </a:solidFill>
                <a:cs typeface="+mn-cs"/>
              </a:rPr>
              <a:t> profile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2400" dirty="0">
                <a:solidFill>
                  <a:srgbClr val="4D4D4D"/>
                </a:solidFill>
                <a:cs typeface="+mn-cs"/>
              </a:rPr>
              <a:t>Change in the </a:t>
            </a:r>
            <a:r>
              <a:rPr lang="fr-BE" sz="2400" dirty="0" err="1">
                <a:solidFill>
                  <a:srgbClr val="4D4D4D"/>
                </a:solidFill>
                <a:cs typeface="+mn-cs"/>
              </a:rPr>
              <a:t>retailers</a:t>
            </a:r>
            <a:r>
              <a:rPr lang="fr-BE" sz="2400" dirty="0">
                <a:solidFill>
                  <a:srgbClr val="4D4D4D"/>
                </a:solidFill>
                <a:cs typeface="+mn-cs"/>
              </a:rPr>
              <a:t>’ business model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fr-BE" sz="2400" dirty="0">
              <a:solidFill>
                <a:srgbClr val="4D4D4D"/>
              </a:solidFill>
              <a:cs typeface="+mn-cs"/>
            </a:endParaRPr>
          </a:p>
          <a:p>
            <a:pPr>
              <a:defRPr/>
            </a:pPr>
            <a:endParaRPr lang="fr-BE" sz="2400" dirty="0">
              <a:solidFill>
                <a:srgbClr val="4D4D4D"/>
              </a:solidFill>
              <a:cs typeface="+mn-cs"/>
            </a:endParaRPr>
          </a:p>
          <a:p>
            <a:endParaRPr lang="fr-BE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7B1A71C-8112-4112-AE31-6CEC32EF9016}"/>
              </a:ext>
            </a:extLst>
          </p:cNvPr>
          <p:cNvCxnSpPr>
            <a:cxnSpLocks/>
          </p:cNvCxnSpPr>
          <p:nvPr/>
        </p:nvCxnSpPr>
        <p:spPr>
          <a:xfrm>
            <a:off x="471785" y="1123715"/>
            <a:ext cx="8310984" cy="0"/>
          </a:xfrm>
          <a:prstGeom prst="line">
            <a:avLst/>
          </a:prstGeom>
          <a:ln w="19050">
            <a:solidFill>
              <a:srgbClr val="A3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 11" descr="Une image contenant objet, horloge&#10;&#10;Description générée avec un niveau de confiance très élevé">
            <a:extLst>
              <a:ext uri="{FF2B5EF4-FFF2-40B4-BE49-F238E27FC236}">
                <a16:creationId xmlns:a16="http://schemas.microsoft.com/office/drawing/2014/main" id="{C4CF7622-DC6F-41BB-8386-2AA32F628A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335" y="4151190"/>
            <a:ext cx="1583703" cy="2017457"/>
          </a:xfrm>
          <a:prstGeom prst="rect">
            <a:avLst/>
          </a:prstGeom>
        </p:spPr>
      </p:pic>
      <p:pic>
        <p:nvPicPr>
          <p:cNvPr id="14" name="Image 13" descr="Une image contenant personne, extérieur, terrain, femme&#10;&#10;Description générée avec un niveau de confiance très élevé">
            <a:extLst>
              <a:ext uri="{FF2B5EF4-FFF2-40B4-BE49-F238E27FC236}">
                <a16:creationId xmlns:a16="http://schemas.microsoft.com/office/drawing/2014/main" id="{83E52285-0D5B-4CF5-8690-2D3D50DF2E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62" r="-4" b="-4"/>
          <a:stretch/>
        </p:blipFill>
        <p:spPr>
          <a:xfrm>
            <a:off x="896667" y="4251489"/>
            <a:ext cx="2128220" cy="192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691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93">
            <a:extLst>
              <a:ext uri="{FF2B5EF4-FFF2-40B4-BE49-F238E27FC236}">
                <a16:creationId xmlns:a16="http://schemas.microsoft.com/office/drawing/2014/main" id="{CBCD08C3-FB30-4FD5-BB46-1D6DAE2A1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Blip>
                <a:blip r:embed="rId2"/>
              </a:buBlip>
              <a:defRPr sz="2500">
                <a:solidFill>
                  <a:srgbClr val="4D4D4D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rgbClr val="4D4D4D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A50021"/>
              </a:buClr>
              <a:buChar char="•"/>
              <a:defRPr>
                <a:solidFill>
                  <a:srgbClr val="4D4D4D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1800" b="1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3AB4F-2209-4C37-B517-76E38D9B9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74338"/>
            <a:ext cx="1751818" cy="7975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C8F076-EE78-4275-835F-B6797C818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pPr/>
              <a:t>7</a:t>
            </a:fld>
            <a:endParaRPr lang="fr-BE" dirty="0"/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B2313F5E-4736-4702-80EB-80D588C70B9E}"/>
              </a:ext>
            </a:extLst>
          </p:cNvPr>
          <p:cNvSpPr txBox="1">
            <a:spLocks/>
          </p:cNvSpPr>
          <p:nvPr/>
        </p:nvSpPr>
        <p:spPr>
          <a:xfrm>
            <a:off x="471785" y="547651"/>
            <a:ext cx="8229600" cy="508957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algn="l">
              <a:buClr>
                <a:srgbClr val="C00000"/>
              </a:buClr>
            </a:pPr>
            <a:r>
              <a:rPr lang="fr-BE" sz="2800" kern="0" spc="300" dirty="0" err="1">
                <a:solidFill>
                  <a:srgbClr val="C00000"/>
                </a:solidFill>
                <a:cs typeface="Arial" panose="020B0604020202020204" pitchFamily="34" charset="0"/>
              </a:rPr>
              <a:t>Outcome</a:t>
            </a:r>
            <a:r>
              <a:rPr lang="fr-BE" sz="28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 2017 - 2018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FCB25AB-C1BA-4E99-959C-F69D4D9B7BB0}"/>
              </a:ext>
            </a:extLst>
          </p:cNvPr>
          <p:cNvSpPr txBox="1">
            <a:spLocks/>
          </p:cNvSpPr>
          <p:nvPr/>
        </p:nvSpPr>
        <p:spPr>
          <a:xfrm>
            <a:off x="471784" y="1304915"/>
            <a:ext cx="8503793" cy="70147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1600" kern="0" spc="3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  <a:lvl2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</a:defRPr>
            </a:lvl2pPr>
            <a:lvl3pPr indent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</a:defRPr>
            </a:lvl3pPr>
            <a:lvl4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4pPr>
            <a:lvl5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5pPr>
            <a:lvl6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6pPr>
            <a:lvl7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7pPr>
            <a:lvl8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8pPr>
            <a:lvl9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9pPr>
          </a:lstStyle>
          <a:p>
            <a:pPr>
              <a:defRPr/>
            </a:pPr>
            <a:r>
              <a:rPr lang="fr-BE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2. </a:t>
            </a:r>
            <a:r>
              <a:rPr lang="fr-BE" sz="2400" b="1" u="sng" dirty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Impact on the </a:t>
            </a:r>
            <a:r>
              <a:rPr lang="fr-BE" sz="2400" b="1" u="sng" dirty="0" err="1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financial</a:t>
            </a:r>
            <a:r>
              <a:rPr lang="fr-BE" sz="2400" b="1" u="sng" dirty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and </a:t>
            </a:r>
            <a:r>
              <a:rPr lang="fr-BE" sz="2400" b="1" u="sng" dirty="0" err="1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investment</a:t>
            </a:r>
            <a:r>
              <a:rPr lang="fr-BE" sz="2400" b="1" u="sng" dirty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</a:t>
            </a:r>
            <a:r>
              <a:rPr lang="fr-BE" sz="2400" b="1" u="sng" dirty="0" err="1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markets</a:t>
            </a:r>
            <a:endParaRPr lang="fr-BE" sz="2400" b="1" u="sng" dirty="0">
              <a:solidFill>
                <a:srgbClr val="4D4D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>
              <a:defRPr/>
            </a:pPr>
            <a:endParaRPr lang="fr-BE" sz="2400" b="1" u="sng" dirty="0">
              <a:solidFill>
                <a:srgbClr val="4D4D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endParaRPr lang="fr-BE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7B1A71C-8112-4112-AE31-6CEC32EF9016}"/>
              </a:ext>
            </a:extLst>
          </p:cNvPr>
          <p:cNvCxnSpPr>
            <a:cxnSpLocks/>
          </p:cNvCxnSpPr>
          <p:nvPr/>
        </p:nvCxnSpPr>
        <p:spPr>
          <a:xfrm>
            <a:off x="471785" y="1123715"/>
            <a:ext cx="8310984" cy="0"/>
          </a:xfrm>
          <a:prstGeom prst="line">
            <a:avLst/>
          </a:prstGeom>
          <a:ln w="19050">
            <a:solidFill>
              <a:srgbClr val="A3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C9F94C9-0E9F-45C8-AA5A-B07A6786158E}"/>
              </a:ext>
            </a:extLst>
          </p:cNvPr>
          <p:cNvSpPr/>
          <p:nvPr/>
        </p:nvSpPr>
        <p:spPr>
          <a:xfrm>
            <a:off x="471785" y="1921627"/>
            <a:ext cx="8375653" cy="326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fr-BE" sz="2400" kern="0" spc="300" dirty="0">
                <a:solidFill>
                  <a:srgbClr val="4D4D4D"/>
                </a:solidFill>
              </a:rPr>
              <a:t>The </a:t>
            </a:r>
            <a:r>
              <a:rPr lang="fr-BE" sz="2400" kern="0" spc="300" dirty="0" err="1">
                <a:solidFill>
                  <a:srgbClr val="4D4D4D"/>
                </a:solidFill>
              </a:rPr>
              <a:t>concerns</a:t>
            </a:r>
            <a:r>
              <a:rPr lang="fr-BE" sz="2400" kern="0" spc="300" dirty="0">
                <a:solidFill>
                  <a:srgbClr val="4D4D4D"/>
                </a:solidFill>
              </a:rPr>
              <a:t> of the </a:t>
            </a:r>
            <a:r>
              <a:rPr lang="fr-BE" sz="2400" kern="0" spc="300" dirty="0" err="1">
                <a:solidFill>
                  <a:srgbClr val="4D4D4D"/>
                </a:solidFill>
              </a:rPr>
              <a:t>financial</a:t>
            </a:r>
            <a:r>
              <a:rPr lang="fr-BE" sz="2400" kern="0" spc="300" dirty="0">
                <a:solidFill>
                  <a:srgbClr val="4D4D4D"/>
                </a:solidFill>
              </a:rPr>
              <a:t> </a:t>
            </a:r>
            <a:r>
              <a:rPr lang="fr-BE" sz="2400" kern="0" spc="300" dirty="0" err="1">
                <a:solidFill>
                  <a:srgbClr val="4D4D4D"/>
                </a:solidFill>
              </a:rPr>
              <a:t>markets</a:t>
            </a:r>
            <a:r>
              <a:rPr lang="fr-BE" sz="2400" kern="0" spc="300" dirty="0">
                <a:solidFill>
                  <a:srgbClr val="4D4D4D"/>
                </a:solidFill>
              </a:rPr>
              <a:t> about </a:t>
            </a:r>
            <a:r>
              <a:rPr lang="fr-BE" sz="2400" kern="0" spc="300" dirty="0" err="1">
                <a:solidFill>
                  <a:srgbClr val="4D4D4D"/>
                </a:solidFill>
              </a:rPr>
              <a:t>retail</a:t>
            </a:r>
            <a:r>
              <a:rPr lang="fr-BE" sz="2400" kern="0" spc="300" dirty="0">
                <a:solidFill>
                  <a:srgbClr val="4D4D4D"/>
                </a:solidFill>
              </a:rPr>
              <a:t> do impact the market </a:t>
            </a:r>
            <a:r>
              <a:rPr lang="fr-BE" sz="2400" kern="0" spc="300" dirty="0" err="1">
                <a:solidFill>
                  <a:srgbClr val="4D4D4D"/>
                </a:solidFill>
              </a:rPr>
              <a:t>price</a:t>
            </a:r>
            <a:r>
              <a:rPr lang="fr-BE" sz="2400" kern="0" spc="300" dirty="0">
                <a:solidFill>
                  <a:srgbClr val="4D4D4D"/>
                </a:solidFill>
              </a:rPr>
              <a:t> of the real </a:t>
            </a:r>
            <a:r>
              <a:rPr lang="fr-BE" sz="2400" kern="0" spc="300" dirty="0" err="1">
                <a:solidFill>
                  <a:srgbClr val="4D4D4D"/>
                </a:solidFill>
              </a:rPr>
              <a:t>estate</a:t>
            </a:r>
            <a:r>
              <a:rPr lang="fr-BE" sz="2400" kern="0" spc="300" dirty="0">
                <a:solidFill>
                  <a:srgbClr val="4D4D4D"/>
                </a:solidFill>
              </a:rPr>
              <a:t> </a:t>
            </a:r>
            <a:r>
              <a:rPr lang="fr-BE" sz="2400" kern="0" spc="300" dirty="0" err="1">
                <a:solidFill>
                  <a:srgbClr val="4D4D4D"/>
                </a:solidFill>
              </a:rPr>
              <a:t>investments</a:t>
            </a:r>
            <a:r>
              <a:rPr lang="fr-BE" sz="2400" kern="0" spc="300" dirty="0">
                <a:solidFill>
                  <a:srgbClr val="4D4D4D"/>
                </a:solidFill>
              </a:rPr>
              <a:t> </a:t>
            </a:r>
            <a:r>
              <a:rPr lang="fr-BE" sz="2400" kern="0" spc="300" dirty="0" err="1">
                <a:solidFill>
                  <a:srgbClr val="4D4D4D"/>
                </a:solidFill>
              </a:rPr>
              <a:t>companies</a:t>
            </a:r>
            <a:endParaRPr lang="fr-BE" sz="2400" kern="0" spc="300" dirty="0">
              <a:solidFill>
                <a:srgbClr val="4D4D4D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endParaRPr lang="fr-BE" sz="2400" kern="0" spc="300" dirty="0">
              <a:solidFill>
                <a:srgbClr val="4D4D4D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r>
              <a:rPr lang="fr-BE" sz="2400" kern="0" spc="300" dirty="0" err="1">
                <a:solidFill>
                  <a:srgbClr val="4D4D4D"/>
                </a:solidFill>
              </a:rPr>
              <a:t>Complex</a:t>
            </a:r>
            <a:r>
              <a:rPr lang="fr-BE" sz="2400" kern="0" spc="300" dirty="0">
                <a:solidFill>
                  <a:srgbClr val="4D4D4D"/>
                </a:solidFill>
              </a:rPr>
              <a:t> </a:t>
            </a:r>
            <a:r>
              <a:rPr lang="fr-BE" sz="2400" kern="0" spc="300" dirty="0" err="1">
                <a:solidFill>
                  <a:srgbClr val="4D4D4D"/>
                </a:solidFill>
              </a:rPr>
              <a:t>investment</a:t>
            </a:r>
            <a:r>
              <a:rPr lang="fr-BE" sz="2400" kern="0" spc="300" dirty="0">
                <a:solidFill>
                  <a:srgbClr val="4D4D4D"/>
                </a:solidFill>
              </a:rPr>
              <a:t> </a:t>
            </a:r>
            <a:r>
              <a:rPr lang="fr-BE" sz="2400" kern="0" spc="300" dirty="0" err="1">
                <a:solidFill>
                  <a:srgbClr val="4D4D4D"/>
                </a:solidFill>
              </a:rPr>
              <a:t>market</a:t>
            </a:r>
            <a:r>
              <a:rPr lang="fr-BE" sz="2400" kern="0" spc="300" dirty="0">
                <a:solidFill>
                  <a:srgbClr val="4D4D4D"/>
                </a:solidFill>
              </a:rPr>
              <a:t> : few </a:t>
            </a:r>
            <a:r>
              <a:rPr lang="fr-BE" sz="2400" kern="0" spc="300" dirty="0" err="1">
                <a:solidFill>
                  <a:srgbClr val="4D4D4D"/>
                </a:solidFill>
              </a:rPr>
              <a:t>quality</a:t>
            </a:r>
            <a:r>
              <a:rPr lang="fr-BE" sz="2400" kern="0" spc="300" dirty="0">
                <a:solidFill>
                  <a:srgbClr val="4D4D4D"/>
                </a:solidFill>
              </a:rPr>
              <a:t> assets in </a:t>
            </a:r>
            <a:r>
              <a:rPr lang="fr-BE" sz="2400" kern="0" spc="300" dirty="0" err="1">
                <a:solidFill>
                  <a:srgbClr val="4D4D4D"/>
                </a:solidFill>
              </a:rPr>
              <a:t>periphery</a:t>
            </a:r>
            <a:r>
              <a:rPr lang="fr-BE" sz="2400" kern="0" spc="300" dirty="0">
                <a:solidFill>
                  <a:srgbClr val="4D4D4D"/>
                </a:solidFill>
              </a:rPr>
              <a:t> </a:t>
            </a:r>
            <a:r>
              <a:rPr lang="fr-BE" sz="2400" kern="0" spc="300" dirty="0" err="1">
                <a:solidFill>
                  <a:srgbClr val="4D4D4D"/>
                </a:solidFill>
              </a:rPr>
              <a:t>retail</a:t>
            </a:r>
            <a:r>
              <a:rPr lang="fr-BE" sz="2400" kern="0" spc="300" dirty="0">
                <a:solidFill>
                  <a:srgbClr val="4D4D4D"/>
                </a:solidFill>
              </a:rPr>
              <a:t> for sale, </a:t>
            </a:r>
            <a:r>
              <a:rPr lang="fr-BE" sz="2400" kern="0" spc="300" dirty="0" err="1">
                <a:solidFill>
                  <a:srgbClr val="4D4D4D"/>
                </a:solidFill>
              </a:rPr>
              <a:t>priced</a:t>
            </a:r>
            <a:r>
              <a:rPr lang="fr-BE" sz="2400" kern="0" spc="300" dirty="0">
                <a:solidFill>
                  <a:srgbClr val="4D4D4D"/>
                </a:solidFill>
              </a:rPr>
              <a:t> at </a:t>
            </a:r>
            <a:r>
              <a:rPr lang="fr-BE" sz="2400" kern="0" spc="300" dirty="0" err="1">
                <a:solidFill>
                  <a:srgbClr val="4D4D4D"/>
                </a:solidFill>
              </a:rPr>
              <a:t>very</a:t>
            </a:r>
            <a:r>
              <a:rPr lang="fr-BE" sz="2400" kern="0" spc="300" dirty="0">
                <a:solidFill>
                  <a:srgbClr val="4D4D4D"/>
                </a:solidFill>
              </a:rPr>
              <a:t> </a:t>
            </a:r>
            <a:r>
              <a:rPr lang="fr-BE" sz="2400" kern="0" spc="300" dirty="0" err="1">
                <a:solidFill>
                  <a:srgbClr val="4D4D4D"/>
                </a:solidFill>
              </a:rPr>
              <a:t>low</a:t>
            </a:r>
            <a:r>
              <a:rPr lang="fr-BE" sz="2400" kern="0" spc="300" dirty="0">
                <a:solidFill>
                  <a:srgbClr val="4D4D4D"/>
                </a:solidFill>
              </a:rPr>
              <a:t> </a:t>
            </a:r>
            <a:r>
              <a:rPr lang="fr-BE" sz="2400" kern="0" spc="300" dirty="0" err="1">
                <a:solidFill>
                  <a:srgbClr val="4D4D4D"/>
                </a:solidFill>
              </a:rPr>
              <a:t>yields</a:t>
            </a:r>
            <a:endParaRPr lang="fr-BE" sz="2400" kern="0" spc="300" dirty="0">
              <a:solidFill>
                <a:srgbClr val="4D4D4D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§"/>
              <a:defRPr/>
            </a:pPr>
            <a:endParaRPr lang="fr-BE" sz="2400" kern="0" spc="300" dirty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081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93">
            <a:extLst>
              <a:ext uri="{FF2B5EF4-FFF2-40B4-BE49-F238E27FC236}">
                <a16:creationId xmlns:a16="http://schemas.microsoft.com/office/drawing/2014/main" id="{CBCD08C3-FB30-4FD5-BB46-1D6DAE2A1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Blip>
                <a:blip r:embed="rId2"/>
              </a:buBlip>
              <a:defRPr sz="2500">
                <a:solidFill>
                  <a:srgbClr val="4D4D4D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rgbClr val="4D4D4D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A50021"/>
              </a:buClr>
              <a:buChar char="•"/>
              <a:defRPr>
                <a:solidFill>
                  <a:srgbClr val="4D4D4D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1800" b="1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3AB4F-2209-4C37-B517-76E38D9B9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74338"/>
            <a:ext cx="1751818" cy="7975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C8F076-EE78-4275-835F-B6797C818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pPr/>
              <a:t>8</a:t>
            </a:fld>
            <a:endParaRPr lang="fr-BE" dirty="0"/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B2313F5E-4736-4702-80EB-80D588C70B9E}"/>
              </a:ext>
            </a:extLst>
          </p:cNvPr>
          <p:cNvSpPr txBox="1">
            <a:spLocks/>
          </p:cNvSpPr>
          <p:nvPr/>
        </p:nvSpPr>
        <p:spPr>
          <a:xfrm>
            <a:off x="471785" y="547651"/>
            <a:ext cx="8229600" cy="508957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algn="l">
              <a:buClr>
                <a:srgbClr val="C00000"/>
              </a:buClr>
            </a:pPr>
            <a:r>
              <a:rPr lang="fr-BE" sz="28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Highlights: a </a:t>
            </a:r>
            <a:r>
              <a:rPr lang="fr-BE" sz="2800" kern="0" spc="300" dirty="0" err="1">
                <a:solidFill>
                  <a:srgbClr val="C00000"/>
                </a:solidFill>
                <a:cs typeface="Arial" panose="020B0604020202020204" pitchFamily="34" charset="0"/>
              </a:rPr>
              <a:t>great</a:t>
            </a:r>
            <a:r>
              <a:rPr lang="fr-BE" sz="28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fr-BE" sz="2800" kern="0" spc="300" dirty="0" err="1">
                <a:solidFill>
                  <a:srgbClr val="C00000"/>
                </a:solidFill>
                <a:cs typeface="Arial" panose="020B0604020202020204" pitchFamily="34" charset="0"/>
              </a:rPr>
              <a:t>year</a:t>
            </a:r>
            <a:r>
              <a:rPr lang="fr-BE" sz="28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 for </a:t>
            </a:r>
            <a:r>
              <a:rPr lang="fr-BE" sz="2800" kern="0" spc="300" dirty="0" err="1">
                <a:solidFill>
                  <a:srgbClr val="C00000"/>
                </a:solidFill>
                <a:cs typeface="Arial" panose="020B0604020202020204" pitchFamily="34" charset="0"/>
              </a:rPr>
              <a:t>Ascencio</a:t>
            </a:r>
            <a:endParaRPr lang="fr-BE" sz="2800" kern="0" spc="3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FCB25AB-C1BA-4E99-959C-F69D4D9B7BB0}"/>
              </a:ext>
            </a:extLst>
          </p:cNvPr>
          <p:cNvSpPr txBox="1">
            <a:spLocks/>
          </p:cNvSpPr>
          <p:nvPr/>
        </p:nvSpPr>
        <p:spPr>
          <a:xfrm>
            <a:off x="471785" y="1304915"/>
            <a:ext cx="6988660" cy="3973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1600" kern="0" spc="3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  <a:lvl2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</a:defRPr>
            </a:lvl2pPr>
            <a:lvl3pPr indent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</a:defRPr>
            </a:lvl3pPr>
            <a:lvl4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4pPr>
            <a:lvl5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5pPr>
            <a:lvl6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6pPr>
            <a:lvl7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7pPr>
            <a:lvl8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8pPr>
            <a:lvl9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9pPr>
          </a:lstStyle>
          <a:p>
            <a:pPr>
              <a:defRPr/>
            </a:pPr>
            <a:r>
              <a:rPr lang="fr-BE" sz="2400" b="1" u="sng" dirty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Highlights 2017/2018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2400" dirty="0">
                <a:solidFill>
                  <a:srgbClr val="4D4D4D"/>
                </a:solidFill>
                <a:cs typeface="+mn-cs"/>
              </a:rPr>
              <a:t>Acquisitions/disposals </a:t>
            </a:r>
          </a:p>
          <a:p>
            <a:pPr>
              <a:defRPr/>
            </a:pPr>
            <a:r>
              <a:rPr lang="fr-BE" sz="1800" dirty="0">
                <a:solidFill>
                  <a:srgbClr val="4D4D4D"/>
                </a:solidFill>
                <a:cs typeface="+mn-cs"/>
              </a:rPr>
              <a:t>    Overijse (-) ; Anderlecht (+)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2400" dirty="0">
                <a:solidFill>
                  <a:srgbClr val="4D4D4D"/>
                </a:solidFill>
                <a:cs typeface="+mn-cs"/>
              </a:rPr>
              <a:t>EPRA Gold </a:t>
            </a:r>
            <a:r>
              <a:rPr lang="fr-BE" sz="2400" dirty="0" err="1">
                <a:solidFill>
                  <a:srgbClr val="4D4D4D"/>
                </a:solidFill>
                <a:cs typeface="+mn-cs"/>
              </a:rPr>
              <a:t>Award</a:t>
            </a:r>
            <a:endParaRPr lang="fr-BE" sz="2400" dirty="0">
              <a:solidFill>
                <a:srgbClr val="4D4D4D"/>
              </a:solidFill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2400" dirty="0">
                <a:solidFill>
                  <a:srgbClr val="4D4D4D"/>
                </a:solidFill>
                <a:cs typeface="+mn-cs"/>
              </a:rPr>
              <a:t>New </a:t>
            </a:r>
            <a:r>
              <a:rPr lang="fr-BE" sz="2400" dirty="0" err="1">
                <a:solidFill>
                  <a:srgbClr val="4D4D4D"/>
                </a:solidFill>
                <a:cs typeface="+mn-cs"/>
              </a:rPr>
              <a:t>analyst</a:t>
            </a:r>
            <a:r>
              <a:rPr lang="fr-BE" sz="2400" dirty="0">
                <a:solidFill>
                  <a:srgbClr val="4D4D4D"/>
                </a:solidFill>
                <a:cs typeface="+mn-cs"/>
              </a:rPr>
              <a:t>: F. Renard </a:t>
            </a:r>
            <a:r>
              <a:rPr lang="fr-BE" sz="2000" dirty="0">
                <a:solidFill>
                  <a:srgbClr val="4D4D4D"/>
                </a:solidFill>
                <a:cs typeface="+mn-cs"/>
              </a:rPr>
              <a:t>(Kepler </a:t>
            </a:r>
            <a:r>
              <a:rPr lang="fr-BE" sz="2000" dirty="0" err="1">
                <a:solidFill>
                  <a:srgbClr val="4D4D4D"/>
                </a:solidFill>
                <a:cs typeface="+mn-cs"/>
              </a:rPr>
              <a:t>Chevreux</a:t>
            </a:r>
            <a:r>
              <a:rPr lang="fr-BE" sz="2000" dirty="0">
                <a:solidFill>
                  <a:srgbClr val="4D4D4D"/>
                </a:solidFill>
                <a:cs typeface="+mn-cs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2400" dirty="0" err="1">
                <a:solidFill>
                  <a:srgbClr val="4D4D4D"/>
                </a:solidFill>
                <a:cs typeface="+mn-cs"/>
              </a:rPr>
              <a:t>Decrease</a:t>
            </a:r>
            <a:r>
              <a:rPr lang="fr-BE" sz="2400" dirty="0">
                <a:solidFill>
                  <a:srgbClr val="4D4D4D"/>
                </a:solidFill>
                <a:cs typeface="+mn-cs"/>
              </a:rPr>
              <a:t> of </a:t>
            </a:r>
            <a:r>
              <a:rPr lang="fr-BE" sz="2400" dirty="0" err="1">
                <a:solidFill>
                  <a:srgbClr val="4D4D4D"/>
                </a:solidFill>
                <a:cs typeface="+mn-cs"/>
              </a:rPr>
              <a:t>financial</a:t>
            </a:r>
            <a:r>
              <a:rPr lang="fr-BE" sz="2400" dirty="0">
                <a:solidFill>
                  <a:srgbClr val="4D4D4D"/>
                </a:solidFill>
                <a:cs typeface="+mn-cs"/>
              </a:rPr>
              <a:t> charges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2400" dirty="0">
                <a:solidFill>
                  <a:srgbClr val="4D4D4D"/>
                </a:solidFill>
                <a:cs typeface="+mn-cs"/>
              </a:rPr>
              <a:t>Non-</a:t>
            </a:r>
            <a:r>
              <a:rPr lang="fr-BE" sz="2400" dirty="0" err="1">
                <a:solidFill>
                  <a:srgbClr val="4D4D4D"/>
                </a:solidFill>
                <a:cs typeface="+mn-cs"/>
              </a:rPr>
              <a:t>recurring</a:t>
            </a:r>
            <a:r>
              <a:rPr lang="fr-BE" sz="2400" dirty="0">
                <a:solidFill>
                  <a:srgbClr val="4D4D4D"/>
                </a:solidFill>
                <a:cs typeface="+mn-cs"/>
              </a:rPr>
              <a:t> </a:t>
            </a:r>
            <a:r>
              <a:rPr lang="fr-BE" sz="2400" dirty="0" err="1">
                <a:solidFill>
                  <a:srgbClr val="4D4D4D"/>
                </a:solidFill>
                <a:cs typeface="+mn-cs"/>
              </a:rPr>
              <a:t>costs</a:t>
            </a:r>
            <a:r>
              <a:rPr lang="fr-BE" sz="2400" dirty="0">
                <a:solidFill>
                  <a:srgbClr val="4D4D4D"/>
                </a:solidFill>
                <a:cs typeface="+mn-cs"/>
              </a:rPr>
              <a:t> (Amsterdam) 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fr-BE" sz="2400" dirty="0">
              <a:solidFill>
                <a:srgbClr val="4D4D4D"/>
              </a:solidFill>
              <a:cs typeface="+mn-cs"/>
            </a:endParaRPr>
          </a:p>
          <a:p>
            <a:pPr>
              <a:defRPr/>
            </a:pPr>
            <a:endParaRPr lang="fr-BE" sz="2400" dirty="0">
              <a:solidFill>
                <a:srgbClr val="4D4D4D"/>
              </a:solidFill>
              <a:cs typeface="+mn-cs"/>
            </a:endParaRPr>
          </a:p>
          <a:p>
            <a:endParaRPr lang="fr-BE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7B1A71C-8112-4112-AE31-6CEC32EF9016}"/>
              </a:ext>
            </a:extLst>
          </p:cNvPr>
          <p:cNvCxnSpPr>
            <a:cxnSpLocks/>
          </p:cNvCxnSpPr>
          <p:nvPr/>
        </p:nvCxnSpPr>
        <p:spPr>
          <a:xfrm>
            <a:off x="471785" y="1123715"/>
            <a:ext cx="8310984" cy="0"/>
          </a:xfrm>
          <a:prstGeom prst="line">
            <a:avLst/>
          </a:prstGeom>
          <a:ln w="19050">
            <a:solidFill>
              <a:srgbClr val="A3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 descr="Une image contenant bâtiment, extérieur, ciel&#10;&#10;Description générée avec un niveau de confiance très élevé">
            <a:extLst>
              <a:ext uri="{FF2B5EF4-FFF2-40B4-BE49-F238E27FC236}">
                <a16:creationId xmlns:a16="http://schemas.microsoft.com/office/drawing/2014/main" id="{BF72A52B-629E-4E69-AA21-B48704920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527" y="4551491"/>
            <a:ext cx="2057400" cy="15430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B7848C8-F285-40D4-96E8-AF47FC833C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171" y="4427286"/>
            <a:ext cx="1718396" cy="179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11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93">
            <a:extLst>
              <a:ext uri="{FF2B5EF4-FFF2-40B4-BE49-F238E27FC236}">
                <a16:creationId xmlns:a16="http://schemas.microsoft.com/office/drawing/2014/main" id="{CBCD08C3-FB30-4FD5-BB46-1D6DAE2A1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9634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algn="l" eaLnBrk="0" hangingPunct="0">
              <a:spcBef>
                <a:spcPct val="20000"/>
              </a:spcBef>
              <a:buBlip>
                <a:blip r:embed="rId2"/>
              </a:buBlip>
              <a:defRPr sz="2500">
                <a:solidFill>
                  <a:srgbClr val="4D4D4D"/>
                </a:solidFill>
                <a:latin typeface="Trebuchet MS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Font typeface="Arial" charset="0"/>
              <a:buBlip>
                <a:blip r:embed="rId3"/>
              </a:buBlip>
              <a:defRPr sz="2000">
                <a:solidFill>
                  <a:srgbClr val="4D4D4D"/>
                </a:solidFill>
                <a:latin typeface="Trebuchet MS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rgbClr val="A50021"/>
              </a:buClr>
              <a:buChar char="•"/>
              <a:defRPr>
                <a:solidFill>
                  <a:srgbClr val="4D4D4D"/>
                </a:solidFill>
                <a:latin typeface="Trebuchet MS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>
                <a:solidFill>
                  <a:srgbClr val="4D4D4D"/>
                </a:solidFill>
                <a:latin typeface="Trebuchet MS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4D4D4D"/>
                </a:solidFill>
                <a:latin typeface="Trebuchet MS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BE" altLang="fr-FR" sz="1800" b="1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963AB4F-2209-4C37-B517-76E38D9B99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0" y="174338"/>
            <a:ext cx="1751818" cy="797500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0C8F076-EE78-4275-835F-B6797C8187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968E7E-6FDD-450A-980D-4016DD6CF1F3}" type="slidenum">
              <a:rPr lang="fr-BE" smtClean="0"/>
              <a:pPr/>
              <a:t>9</a:t>
            </a:fld>
            <a:endParaRPr lang="fr-BE" dirty="0"/>
          </a:p>
        </p:txBody>
      </p:sp>
      <p:sp>
        <p:nvSpPr>
          <p:cNvPr id="5" name="Espace réservé du contenu 5">
            <a:extLst>
              <a:ext uri="{FF2B5EF4-FFF2-40B4-BE49-F238E27FC236}">
                <a16:creationId xmlns:a16="http://schemas.microsoft.com/office/drawing/2014/main" id="{B2313F5E-4736-4702-80EB-80D588C70B9E}"/>
              </a:ext>
            </a:extLst>
          </p:cNvPr>
          <p:cNvSpPr txBox="1">
            <a:spLocks/>
          </p:cNvSpPr>
          <p:nvPr/>
        </p:nvSpPr>
        <p:spPr>
          <a:xfrm>
            <a:off x="471785" y="547651"/>
            <a:ext cx="8229600" cy="508957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50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  <a:latin typeface="+mn-lt"/>
              </a:defRPr>
            </a:lvl9pPr>
          </a:lstStyle>
          <a:p>
            <a:pPr algn="l">
              <a:buClr>
                <a:srgbClr val="C00000"/>
              </a:buClr>
            </a:pPr>
            <a:r>
              <a:rPr lang="fr-BE" sz="28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Highlights: a </a:t>
            </a:r>
            <a:r>
              <a:rPr lang="fr-BE" sz="2800" kern="0" spc="300" dirty="0" err="1">
                <a:solidFill>
                  <a:srgbClr val="C00000"/>
                </a:solidFill>
                <a:cs typeface="Arial" panose="020B0604020202020204" pitchFamily="34" charset="0"/>
              </a:rPr>
              <a:t>great</a:t>
            </a:r>
            <a:r>
              <a:rPr lang="fr-BE" sz="28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fr-BE" sz="2800" kern="0" spc="300" dirty="0" err="1">
                <a:solidFill>
                  <a:srgbClr val="C00000"/>
                </a:solidFill>
                <a:cs typeface="Arial" panose="020B0604020202020204" pitchFamily="34" charset="0"/>
              </a:rPr>
              <a:t>year</a:t>
            </a:r>
            <a:r>
              <a:rPr lang="fr-BE" sz="2800" kern="0" spc="300" dirty="0">
                <a:solidFill>
                  <a:srgbClr val="C00000"/>
                </a:solidFill>
                <a:cs typeface="Arial" panose="020B0604020202020204" pitchFamily="34" charset="0"/>
              </a:rPr>
              <a:t> for </a:t>
            </a:r>
            <a:r>
              <a:rPr lang="fr-BE" sz="2800" kern="0" spc="300" dirty="0" err="1">
                <a:solidFill>
                  <a:srgbClr val="C00000"/>
                </a:solidFill>
                <a:cs typeface="Arial" panose="020B0604020202020204" pitchFamily="34" charset="0"/>
              </a:rPr>
              <a:t>Ascencio</a:t>
            </a:r>
            <a:endParaRPr lang="fr-BE" sz="2800" kern="0" spc="300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FCB25AB-C1BA-4E99-959C-F69D4D9B7BB0}"/>
              </a:ext>
            </a:extLst>
          </p:cNvPr>
          <p:cNvSpPr txBox="1">
            <a:spLocks/>
          </p:cNvSpPr>
          <p:nvPr/>
        </p:nvSpPr>
        <p:spPr>
          <a:xfrm>
            <a:off x="471785" y="1304915"/>
            <a:ext cx="6988660" cy="39738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None/>
              <a:defRPr sz="1600" kern="0" spc="30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defRPr>
            </a:lvl1pPr>
            <a:lvl2pPr indent="0" algn="ctr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>
                <a:solidFill>
                  <a:srgbClr val="4D4D4D"/>
                </a:solidFill>
              </a:defRPr>
            </a:lvl2pPr>
            <a:lvl3pPr indent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50021"/>
              </a:buClr>
              <a:buNone/>
              <a:defRPr>
                <a:solidFill>
                  <a:srgbClr val="4D4D4D"/>
                </a:solidFill>
              </a:defRPr>
            </a:lvl3pPr>
            <a:lvl4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4pPr>
            <a:lvl5pPr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4D4D4D"/>
                </a:solidFill>
              </a:defRPr>
            </a:lvl5pPr>
            <a:lvl6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6pPr>
            <a:lvl7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7pPr>
            <a:lvl8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8pPr>
            <a:lvl9pPr indent="0" algn="ctr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rgbClr val="4D4D4D"/>
                </a:solidFill>
              </a:defRPr>
            </a:lvl9pPr>
          </a:lstStyle>
          <a:p>
            <a:pPr>
              <a:defRPr/>
            </a:pPr>
            <a:r>
              <a:rPr lang="fr-BE" sz="2400" b="1" u="sng" dirty="0">
                <a:solidFill>
                  <a:srgbClr val="4D4D4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Highlights post 2017/2018 </a:t>
            </a:r>
          </a:p>
          <a:p>
            <a:pPr>
              <a:defRPr/>
            </a:pPr>
            <a:endParaRPr lang="fr-BE" sz="2400" b="1" u="sng" dirty="0">
              <a:solidFill>
                <a:srgbClr val="4D4D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2400" dirty="0">
                <a:solidFill>
                  <a:srgbClr val="4D4D4D"/>
                </a:solidFill>
                <a:cs typeface="+mn-cs"/>
              </a:rPr>
              <a:t>Acquisitions/disposals </a:t>
            </a:r>
          </a:p>
          <a:p>
            <a:pPr>
              <a:defRPr/>
            </a:pPr>
            <a:r>
              <a:rPr lang="fr-BE" sz="1800" dirty="0">
                <a:solidFill>
                  <a:srgbClr val="4D4D4D"/>
                </a:solidFill>
                <a:cs typeface="+mn-cs"/>
              </a:rPr>
              <a:t>    Le Pontet (-) ; Caen Rots (+)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2400" dirty="0">
                <a:solidFill>
                  <a:srgbClr val="4D4D4D"/>
                </a:solidFill>
                <a:cs typeface="+mn-cs"/>
              </a:rPr>
              <a:t>EPRA Index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fr-BE" sz="2400" dirty="0">
                <a:solidFill>
                  <a:srgbClr val="4D4D4D"/>
                </a:solidFill>
                <a:cs typeface="+mn-cs"/>
              </a:rPr>
              <a:t>New </a:t>
            </a:r>
            <a:r>
              <a:rPr lang="fr-BE" sz="2400" dirty="0" err="1">
                <a:solidFill>
                  <a:srgbClr val="4D4D4D"/>
                </a:solidFill>
                <a:cs typeface="+mn-cs"/>
              </a:rPr>
              <a:t>analyst</a:t>
            </a:r>
            <a:r>
              <a:rPr lang="fr-BE" sz="2400" dirty="0">
                <a:solidFill>
                  <a:srgbClr val="4D4D4D"/>
                </a:solidFill>
                <a:cs typeface="+mn-cs"/>
              </a:rPr>
              <a:t>: J. </a:t>
            </a:r>
            <a:r>
              <a:rPr lang="fr-BE" sz="2400" dirty="0" err="1">
                <a:solidFill>
                  <a:srgbClr val="4D4D4D"/>
                </a:solidFill>
                <a:cs typeface="+mn-cs"/>
              </a:rPr>
              <a:t>Opdecam</a:t>
            </a:r>
            <a:r>
              <a:rPr lang="fr-BE" sz="2400" dirty="0">
                <a:solidFill>
                  <a:srgbClr val="4D4D4D"/>
                </a:solidFill>
                <a:cs typeface="+mn-cs"/>
              </a:rPr>
              <a:t> </a:t>
            </a:r>
            <a:r>
              <a:rPr lang="fr-BE" sz="2000" dirty="0">
                <a:solidFill>
                  <a:srgbClr val="4D4D4D"/>
                </a:solidFill>
                <a:cs typeface="+mn-cs"/>
              </a:rPr>
              <a:t>(KBC Securities)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endParaRPr lang="fr-BE" sz="2400" dirty="0">
              <a:solidFill>
                <a:srgbClr val="4D4D4D"/>
              </a:solidFill>
              <a:cs typeface="+mn-cs"/>
            </a:endParaRPr>
          </a:p>
          <a:p>
            <a:pPr>
              <a:defRPr/>
            </a:pPr>
            <a:endParaRPr lang="fr-BE" sz="2400" dirty="0">
              <a:solidFill>
                <a:srgbClr val="4D4D4D"/>
              </a:solidFill>
              <a:cs typeface="+mn-cs"/>
            </a:endParaRPr>
          </a:p>
          <a:p>
            <a:endParaRPr lang="fr-BE" dirty="0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57B1A71C-8112-4112-AE31-6CEC32EF9016}"/>
              </a:ext>
            </a:extLst>
          </p:cNvPr>
          <p:cNvCxnSpPr>
            <a:cxnSpLocks/>
          </p:cNvCxnSpPr>
          <p:nvPr/>
        </p:nvCxnSpPr>
        <p:spPr>
          <a:xfrm>
            <a:off x="471785" y="1123715"/>
            <a:ext cx="8310984" cy="0"/>
          </a:xfrm>
          <a:prstGeom prst="line">
            <a:avLst/>
          </a:prstGeom>
          <a:ln w="19050">
            <a:solidFill>
              <a:srgbClr val="A393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Image 4">
            <a:extLst>
              <a:ext uri="{FF2B5EF4-FFF2-40B4-BE49-F238E27FC236}">
                <a16:creationId xmlns:a16="http://schemas.microsoft.com/office/drawing/2014/main" id="{2C10D995-30BD-43F3-B440-A9EB13497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4" b="17532"/>
          <a:stretch>
            <a:fillRect/>
          </a:stretch>
        </p:blipFill>
        <p:spPr bwMode="auto">
          <a:xfrm>
            <a:off x="5399364" y="4624892"/>
            <a:ext cx="2652009" cy="1348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 1">
            <a:extLst>
              <a:ext uri="{FF2B5EF4-FFF2-40B4-BE49-F238E27FC236}">
                <a16:creationId xmlns:a16="http://schemas.microsoft.com/office/drawing/2014/main" id="{6ED6D084-FEFE-476C-A253-1A44A1533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8" b="8359"/>
          <a:stretch>
            <a:fillRect/>
          </a:stretch>
        </p:blipFill>
        <p:spPr bwMode="auto">
          <a:xfrm>
            <a:off x="1260247" y="4624892"/>
            <a:ext cx="2705868" cy="1348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65966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rgbClr val="FFFFFF"/>
        </a:solidFill>
        <a:ln w="3175">
          <a:noFill/>
        </a:ln>
        <a:effectLst/>
      </a:spPr>
      <a:bodyPr wrap="square" lIns="108000" tIns="108000" rIns="108000" bIns="108000" rtlCol="0" anchor="t" anchorCtr="0">
        <a:spAutoFit/>
      </a:bodyPr>
      <a:lstStyle>
        <a:defPPr marL="0" marR="0" indent="0" algn="l" defTabSz="91440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600" b="1" i="0" u="sng" strike="noStrike" kern="0" cap="none" spc="200" normalizeH="0" noProof="0" dirty="0">
            <a:ln>
              <a:noFill/>
            </a:ln>
            <a:solidFill>
              <a:srgbClr val="A39384"/>
            </a:solidFill>
            <a:effectLst/>
            <a:uLnTx/>
            <a:uFill>
              <a:solidFill>
                <a:srgbClr val="C00000"/>
              </a:solidFill>
            </a:u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710</Words>
  <Application>Microsoft Office PowerPoint</Application>
  <PresentationFormat>Affichage à l'écran (4:3)</PresentationFormat>
  <Paragraphs>214</Paragraphs>
  <Slides>35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2" baseType="lpstr">
      <vt:lpstr>等线</vt:lpstr>
      <vt:lpstr>Arial</vt:lpstr>
      <vt:lpstr>Calibri</vt:lpstr>
      <vt:lpstr>Calibri Light</vt:lpstr>
      <vt:lpstr>Trebuchet MS</vt:lpstr>
      <vt:lpstr>Wingdings</vt:lpstr>
      <vt:lpstr>Thème Office</vt:lpstr>
      <vt:lpstr>Présentation PowerPoint</vt:lpstr>
      <vt:lpstr>Présentation PowerPoint</vt:lpstr>
      <vt:lpstr>ASCENCIO IN A  NUTSHELL </vt:lpstr>
      <vt:lpstr>Présentation PowerPoint</vt:lpstr>
      <vt:lpstr>OVERVIEW 2017/2018 </vt:lpstr>
      <vt:lpstr>Présentation PowerPoint</vt:lpstr>
      <vt:lpstr>Présentation PowerPoint</vt:lpstr>
      <vt:lpstr>Présentation PowerPoint</vt:lpstr>
      <vt:lpstr>Présentation PowerPoint</vt:lpstr>
      <vt:lpstr>REAL ESTATE PORTFOLIO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RESULTS </vt:lpstr>
      <vt:lpstr>Présentation PowerPoint</vt:lpstr>
      <vt:lpstr>Présentation PowerPoint</vt:lpstr>
      <vt:lpstr>FINANCING STRUCTURE </vt:lpstr>
      <vt:lpstr>Présentation PowerPoint</vt:lpstr>
      <vt:lpstr>Présentation PowerPoint</vt:lpstr>
      <vt:lpstr>Présentation PowerPoint</vt:lpstr>
      <vt:lpstr>Présentation PowerPoint</vt:lpstr>
      <vt:lpstr>DATA PER SHARE</vt:lpstr>
      <vt:lpstr>Présentation PowerPoint</vt:lpstr>
      <vt:lpstr>Présentation PowerPoint</vt:lpstr>
      <vt:lpstr>ASCENCIO STRATEGY </vt:lpstr>
      <vt:lpstr>Présentation PowerPoint</vt:lpstr>
      <vt:lpstr>APPENDIX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Aurore Anbergen</dc:creator>
  <cp:lastModifiedBy>Melissa Pierard</cp:lastModifiedBy>
  <cp:revision>5</cp:revision>
  <cp:lastPrinted>2019-03-20T13:34:43Z</cp:lastPrinted>
  <dcterms:created xsi:type="dcterms:W3CDTF">2019-03-11T13:32:10Z</dcterms:created>
  <dcterms:modified xsi:type="dcterms:W3CDTF">2019-03-20T13:34:55Z</dcterms:modified>
</cp:coreProperties>
</file>