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0" r:id="rId4"/>
    <p:sldId id="273" r:id="rId5"/>
    <p:sldId id="275" r:id="rId6"/>
    <p:sldId id="262" r:id="rId7"/>
    <p:sldId id="263" r:id="rId8"/>
    <p:sldId id="276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4565650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74A"/>
    <a:srgbClr val="475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02723295651648"/>
          <c:y val="0.2967892243102076"/>
          <c:w val="0.4007003576063326"/>
          <c:h val="0.50107460225523504"/>
        </c:manualLayout>
      </c:layout>
      <c:doughnutChart>
        <c:varyColors val="1"/>
        <c:ser>
          <c:idx val="0"/>
          <c:order val="0"/>
          <c:tx>
            <c:strRef>
              <c:f>'Répartition par type d''actif'!$C$2</c:f>
              <c:strCache>
                <c:ptCount val="1"/>
                <c:pt idx="0">
                  <c:v>31/03/2019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B274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3A-4B7B-8D40-3C8108DFC30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3A-4B7B-8D40-3C8108DFC3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3A-4B7B-8D40-3C8108DFC30E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D3A-4B7B-8D40-3C8108DFC30E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D3A-4B7B-8D40-3C8108DFC30E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D3A-4B7B-8D40-3C8108DFC30E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D3A-4B7B-8D40-3C8108DFC30E}"/>
              </c:ext>
            </c:extLst>
          </c:dPt>
          <c:dPt>
            <c:idx val="7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D3A-4B7B-8D40-3C8108DFC30E}"/>
              </c:ext>
            </c:extLst>
          </c:dPt>
          <c:dLbls>
            <c:dLbl>
              <c:idx val="0"/>
              <c:layout>
                <c:manualLayout>
                  <c:x val="0.16315150267883199"/>
                  <c:y val="3.443293461960217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rPr>
                      <a:t> </a:t>
                    </a:r>
                    <a:fld id="{73A799CD-E516-4ADF-861D-8AC8EB27A233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="0" i="0" u="none" strike="noStrike" kern="120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defRPr>
                    </a:pPr>
                    <a:fld id="{E2E0432F-0FBC-42E2-ADE1-6A2BEF8948B7}" type="CATEGORYNAME">
                      <a:rPr lang="en-US" sz="1050" baseline="0"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[NOM DE CATÉGORIE]</a:t>
                    </a:fld>
                    <a:endParaRPr lang="fr-BE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0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26126527319681"/>
                      <c:h val="0.140293800152357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3A-4B7B-8D40-3C8108DFC30E}"/>
                </c:ext>
              </c:extLst>
            </c:dLbl>
            <c:dLbl>
              <c:idx val="1"/>
              <c:layout>
                <c:manualLayout>
                  <c:x val="-0.16678912526361578"/>
                  <c:y val="1.828052354876276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rPr>
                      <a:t> </a:t>
                    </a:r>
                    <a:fld id="{F0AA857D-F21B-42A0-BA18-66CE702DE264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defRPr>
                    </a:pPr>
                    <a:r>
                      <a:rPr lang="en-US" sz="1050" baseline="0">
                        <a:latin typeface="Trebuchet MS" panose="020B0603020202020204" pitchFamily="34" charset="0"/>
                      </a:rPr>
                      <a:t>Stand alone - food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0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646319152685163"/>
                      <c:h val="0.107335438778682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D3A-4B7B-8D40-3C8108DFC30E}"/>
                </c:ext>
              </c:extLst>
            </c:dLbl>
            <c:dLbl>
              <c:idx val="2"/>
              <c:layout>
                <c:manualLayout>
                  <c:x val="-0.17977977413013671"/>
                  <c:y val="-3.033822630178353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t> </a:t>
                    </a:r>
                    <a:fld id="{0F25E866-48B8-4DD2-8A99-72171568804E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defRPr>
                    </a:pPr>
                    <a:fld id="{8C745B45-63FF-4ABD-9D89-612FBC176FD3}" type="CATEGORYNAME">
                      <a:rPr lang="en-US" sz="1050" baseline="0"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[NOM DE CATÉGORIE]</a:t>
                    </a:fld>
                    <a:endParaRPr lang="fr-BE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0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040914822503289"/>
                      <c:h val="0.148928588508982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D3A-4B7B-8D40-3C8108DFC30E}"/>
                </c:ext>
              </c:extLst>
            </c:dLbl>
            <c:dLbl>
              <c:idx val="3"/>
              <c:layout>
                <c:manualLayout>
                  <c:x val="-0.12654900087550727"/>
                  <c:y val="-0.1001584635145337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fld id="{FE1EE43D-3286-4FCE-A2E5-4C7A0D745A40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>
                        <a:defRPr sz="1050"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>
                      <a:defRPr sz="1050">
                        <a:latin typeface="Trebuchet MS" panose="020B0603020202020204" pitchFamily="34" charset="0"/>
                      </a:defRPr>
                    </a:pPr>
                    <a:fld id="{65065A88-FB16-4CF8-B5AE-9F8FABECF463}" type="CATEGORYNAME">
                      <a:rPr lang="en-US" sz="1050" baseline="0">
                        <a:latin typeface="Trebuchet MS" panose="020B0603020202020204" pitchFamily="34" charset="0"/>
                      </a:rPr>
                      <a:pPr>
                        <a:defRPr sz="1050">
                          <a:latin typeface="Trebuchet MS" panose="020B0603020202020204" pitchFamily="34" charset="0"/>
                        </a:defRPr>
                      </a:pPr>
                      <a:t>[NOM DE CATÉGORIE]</a:t>
                    </a:fld>
                    <a:r>
                      <a:rPr lang="en-US" sz="1050" baseline="0">
                        <a:latin typeface="Trebuchet MS" panose="020B0603020202020204" pitchFamily="34" charset="0"/>
                      </a:rPr>
                      <a:t> 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406578831445578"/>
                      <c:h val="0.148390982567732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D3A-4B7B-8D40-3C8108DFC30E}"/>
                </c:ext>
              </c:extLst>
            </c:dLbl>
            <c:dLbl>
              <c:idx val="4"/>
              <c:layout>
                <c:manualLayout>
                  <c:x val="4.0793425022988869E-2"/>
                  <c:y val="-0.1406620965179873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fld id="{41B453BB-2595-486E-BA85-41435B090A63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>
                        <a:defRPr sz="1050"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>
                      <a:defRPr sz="1050">
                        <a:latin typeface="Trebuchet MS" panose="020B0603020202020204" pitchFamily="34" charset="0"/>
                      </a:defRPr>
                    </a:pPr>
                    <a:r>
                      <a:rPr lang="en-US" sz="1050" baseline="0">
                        <a:latin typeface="Trebuchet MS" panose="020B0603020202020204" pitchFamily="34" charset="0"/>
                      </a:rPr>
                      <a:t>Stand alone - other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964469684872444"/>
                      <c:h val="0.107335438778682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D3A-4B7B-8D40-3C8108DFC30E}"/>
                </c:ext>
              </c:extLst>
            </c:dLbl>
            <c:dLbl>
              <c:idx val="5"/>
              <c:layout>
                <c:manualLayout>
                  <c:x val="-0.10629618438513509"/>
                  <c:y val="-6.795591033467357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rPr>
                      <a:t> </a:t>
                    </a:r>
                    <a:fld id="{315CF86C-2C1A-4A93-ACD7-96416D8FF1B6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defRPr>
                    </a:pPr>
                    <a:fld id="{89A21B62-0C7A-444D-A3E0-7A5AB09AD20A}" type="CATEGORYNAME">
                      <a:rPr lang="en-US" sz="1050" baseline="0"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[NOM DE CATÉGORIE]</a:t>
                    </a:fld>
                    <a:endParaRPr lang="fr-BE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0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D3A-4B7B-8D40-3C8108DFC30E}"/>
                </c:ext>
              </c:extLst>
            </c:dLbl>
            <c:dLbl>
              <c:idx val="6"/>
              <c:layout>
                <c:manualLayout>
                  <c:x val="-2.8409247339063554E-2"/>
                  <c:y val="-0.12956345885158146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</a:rPr>
                      <a:t>3%</a:t>
                    </a:r>
                  </a:p>
                  <a:p>
                    <a:fld id="{41DD7BEF-AD16-40E0-8009-963E601C9C51}" type="CATEGORYNAME">
                      <a:rPr lang="en-US"/>
                      <a:pPr/>
                      <a:t>[NOM DE CATÉGORIE]</a:t>
                    </a:fld>
                    <a:endParaRPr lang="fr-BE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D3A-4B7B-8D40-3C8108DFC30E}"/>
                </c:ext>
              </c:extLst>
            </c:dLbl>
            <c:dLbl>
              <c:idx val="7"/>
              <c:layout>
                <c:manualLayout>
                  <c:x val="8.2059190348495945E-2"/>
                  <c:y val="-9.711409373046428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fld id="{EF7AEC42-3357-483D-9754-1A901A6F4FAE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>
                        <a:defRPr sz="1050"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>
                      <a:defRPr sz="1050">
                        <a:latin typeface="Trebuchet MS" panose="020B0603020202020204" pitchFamily="34" charset="0"/>
                      </a:defRPr>
                    </a:pPr>
                    <a:fld id="{D6AF7102-D51D-4920-9AC6-9858F9411C93}" type="CATEGORYNAME">
                      <a:rPr lang="en-US" sz="1050" baseline="0">
                        <a:latin typeface="Trebuchet MS" panose="020B0603020202020204" pitchFamily="34" charset="0"/>
                      </a:rPr>
                      <a:pPr>
                        <a:defRPr sz="1050">
                          <a:latin typeface="Trebuchet MS" panose="020B0603020202020204" pitchFamily="34" charset="0"/>
                        </a:defRPr>
                      </a:pPr>
                      <a:t>[NOM DE CATÉGORIE]</a:t>
                    </a:fld>
                    <a:endParaRPr lang="fr-BE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FD3A-4B7B-8D40-3C8108DFC30E}"/>
                </c:ext>
              </c:extLst>
            </c:dLbl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 </c:separator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'Répartition par type d''actif'!$B$3:$B$11</c:f>
              <c:strCache>
                <c:ptCount val="5"/>
                <c:pt idx="0">
                  <c:v>Retail Park</c:v>
                </c:pt>
                <c:pt idx="1">
                  <c:v>Stand alone - alimentaire</c:v>
                </c:pt>
                <c:pt idx="2">
                  <c:v>Grands Frais</c:v>
                </c:pt>
                <c:pt idx="3">
                  <c:v>Cluster</c:v>
                </c:pt>
                <c:pt idx="4">
                  <c:v>Stand alone - autres</c:v>
                </c:pt>
              </c:strCache>
            </c:strRef>
          </c:cat>
          <c:val>
            <c:numRef>
              <c:f>'Répartition par type d''actif'!$C$3:$C$11</c:f>
              <c:numCache>
                <c:formatCode>0%</c:formatCode>
                <c:ptCount val="8"/>
                <c:pt idx="0">
                  <c:v>0.56999999999999995</c:v>
                </c:pt>
                <c:pt idx="1">
                  <c:v>0.15</c:v>
                </c:pt>
                <c:pt idx="2">
                  <c:v>0.12</c:v>
                </c:pt>
                <c:pt idx="3">
                  <c:v>0.11</c:v>
                </c:pt>
                <c:pt idx="4">
                  <c:v>0.05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'Répartition par type d''actif'!$C$11</c15:sqref>
                  <c15:spPr xmlns:c15="http://schemas.microsoft.com/office/drawing/2012/chart">
                    <a:solidFill>
                      <a:srgbClr val="DB274A"/>
                    </a:solidFill>
                    <a:ln w="19050">
                      <a:noFill/>
                    </a:ln>
                    <a:effectLst/>
                  </c15:spPr>
                  <c15:dLbl>
                    <c:idx val="7"/>
                    <c:layout>
                      <c:manualLayout>
                        <c:x val="-0.12144446254061825"/>
                        <c:y val="1.7897094244688416E-3"/>
                      </c:manualLayout>
                    </c:layout>
                    <c:spPr>
                      <a:solidFill>
                        <a:sysClr val="window" lastClr="FFFFFF"/>
                      </a:solidFill>
                      <a:ln>
                        <a:noFill/>
                      </a:ln>
                      <a:effectLst/>
                    </c:spPr>
                    <c:txPr>
                      <a:bodyPr rot="0" spcFirstLastPara="1" vertOverflow="clip" horzOverflow="clip" vert="horz" wrap="square" lIns="38100" tIns="19050" rIns="38100" bIns="19050" anchor="ctr" anchorCtr="1">
                        <a:noAutofit/>
                      </a:bodyPr>
                      <a:lstStyle/>
                      <a:p>
                        <a:pPr>
                          <a:defRPr sz="1050" b="0" i="0" u="none" strike="noStrike" kern="1200" baseline="0">
                            <a:solidFill>
                              <a:schemeClr val="dk1">
                                <a:lumMod val="65000"/>
                                <a:lumOff val="35000"/>
                              </a:schemeClr>
                            </a:solidFill>
                            <a:latin typeface="Trebuchet MS" panose="020B0603020202020204" pitchFamily="34" charset="0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separator> </c:separator>
                    <c:extLst>
                      <c:ext uri="{CE6537A1-D6FC-4f65-9D91-7224C49458BB}">
                        <c15:spPr xmlns:c15="http://schemas.microsoft.com/office/drawing/2012/chart"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c15:spPr>
                        <c15:layout>
                          <c:manualLayout>
                            <c:w val="0.16683654477786364"/>
                            <c:h val="4.6967612178141195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10-682D-420C-A55A-0C424E89557E}"/>
                      </c:ext>
                    </c:extLst>
                  </c15:dLbl>
                </c15:categoryFilterException>
              </c15:categoryFilterExceptions>
            </c:ext>
            <c:ext xmlns:c16="http://schemas.microsoft.com/office/drawing/2014/chart" uri="{C3380CC4-5D6E-409C-BE32-E72D297353CC}">
              <c16:uniqueId val="{00000010-FD3A-4B7B-8D40-3C8108DFC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"/>
        <c:holeSize val="88"/>
      </c:doughnutChart>
      <c:spPr>
        <a:noFill/>
        <a:ln>
          <a:noFill/>
        </a:ln>
        <a:effectLst>
          <a:softEdge rad="0"/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6350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324519985243"/>
          <c:y val="0.21968568627384"/>
          <c:w val="0.4007003576063326"/>
          <c:h val="0.50107460225523504"/>
        </c:manualLayout>
      </c:layout>
      <c:doughnutChart>
        <c:varyColors val="1"/>
        <c:ser>
          <c:idx val="0"/>
          <c:order val="0"/>
          <c:tx>
            <c:strRef>
              <c:f>'Répartition loyers par secteur'!$C$2</c:f>
              <c:strCache>
                <c:ptCount val="1"/>
                <c:pt idx="0">
                  <c:v>31/03/2019</c:v>
                </c:pt>
              </c:strCache>
            </c:strRef>
          </c:tx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rgbClr val="DB274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9D-40A7-B37F-E45307FD9F4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9D-40A7-B37F-E45307FD9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9D-40A7-B37F-E45307FD9F4E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9D-40A7-B37F-E45307FD9F4E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9D-40A7-B37F-E45307FD9F4E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9D-40A7-B37F-E45307FD9F4E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49D-40A7-B37F-E45307FD9F4E}"/>
              </c:ext>
            </c:extLst>
          </c:dPt>
          <c:dPt>
            <c:idx val="7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49D-40A7-B37F-E45307FD9F4E}"/>
              </c:ext>
            </c:extLst>
          </c:dPt>
          <c:dLbls>
            <c:dLbl>
              <c:idx val="0"/>
              <c:layout>
                <c:manualLayout>
                  <c:x val="0.17954145306675329"/>
                  <c:y val="-5.77585846146488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rPr>
                      <a:t> </a:t>
                    </a:r>
                    <a:fld id="{73A799CD-E516-4ADF-861D-8AC8EB27A233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="0" i="0" u="none" strike="noStrike" kern="120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defRPr>
                    </a:pPr>
                    <a:r>
                      <a:rPr lang="en-US" sz="1050" baseline="0">
                        <a:latin typeface="Trebuchet MS" panose="020B0603020202020204" pitchFamily="34" charset="0"/>
                      </a:rPr>
                      <a:t>Food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0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850451381814778"/>
                      <c:h val="0.145716830695548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49D-40A7-B37F-E45307FD9F4E}"/>
                </c:ext>
              </c:extLst>
            </c:dLbl>
            <c:dLbl>
              <c:idx val="1"/>
              <c:layout>
                <c:manualLayout>
                  <c:x val="0.10856204125346211"/>
                  <c:y val="0.110472127889817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rPr>
                      <a:t> </a:t>
                    </a:r>
                    <a:fld id="{F0AA857D-F21B-42A0-BA18-66CE702DE264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defRPr>
                    </a:pPr>
                    <a:r>
                      <a:rPr lang="en-US" sz="1050" baseline="0">
                        <a:latin typeface="Trebuchet MS" panose="020B0603020202020204" pitchFamily="34" charset="0"/>
                      </a:rPr>
                      <a:t>DIY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0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49D-40A7-B37F-E45307FD9F4E}"/>
                </c:ext>
              </c:extLst>
            </c:dLbl>
            <c:dLbl>
              <c:idx val="2"/>
              <c:layout>
                <c:manualLayout>
                  <c:x val="-0.12410126287794107"/>
                  <c:y val="0.2109866328702265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t> </a:t>
                    </a:r>
                    <a:fld id="{0F25E866-48B8-4DD2-8A99-72171568804E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defRPr>
                    </a:pPr>
                    <a:r>
                      <a:rPr lang="en-US" sz="1050" baseline="0">
                        <a:latin typeface="Trebuchet MS" panose="020B0603020202020204" pitchFamily="34" charset="0"/>
                      </a:rPr>
                      <a:t>Home Deco - Furniture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0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16161919288141"/>
                      <c:h val="0.148928588508982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49D-40A7-B37F-E45307FD9F4E}"/>
                </c:ext>
              </c:extLst>
            </c:dLbl>
            <c:dLbl>
              <c:idx val="3"/>
              <c:layout>
                <c:manualLayout>
                  <c:x val="-0.1964794558639715"/>
                  <c:y val="6.524396805279895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fld id="{FE1EE43D-3286-4FCE-A2E5-4C7A0D745A40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>
                        <a:defRPr sz="1050"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>
                      <a:defRPr sz="1050">
                        <a:latin typeface="Trebuchet MS" panose="020B0603020202020204" pitchFamily="34" charset="0"/>
                      </a:defRPr>
                    </a:pPr>
                    <a:r>
                      <a:rPr lang="en-US" sz="1050" baseline="0">
                        <a:latin typeface="Trebuchet MS" panose="020B0603020202020204" pitchFamily="34" charset="0"/>
                      </a:rPr>
                      <a:t>Electrical appliances 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770277767071019"/>
                      <c:h val="0.175506135283688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49D-40A7-B37F-E45307FD9F4E}"/>
                </c:ext>
              </c:extLst>
            </c:dLbl>
            <c:dLbl>
              <c:idx val="4"/>
              <c:layout>
                <c:manualLayout>
                  <c:x val="-0.12092066610134961"/>
                  <c:y val="5.7597281481759832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fld id="{41B453BB-2595-486E-BA85-41435B090A63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>
                        <a:defRPr sz="1050"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>
                      <a:defRPr sz="1050">
                        <a:latin typeface="Trebuchet MS" panose="020B0603020202020204" pitchFamily="34" charset="0"/>
                      </a:defRPr>
                    </a:pPr>
                    <a:r>
                      <a:rPr lang="en-US" sz="1050" baseline="0">
                        <a:latin typeface="Trebuchet MS" panose="020B0603020202020204" pitchFamily="34" charset="0"/>
                      </a:rPr>
                      <a:t>Sports &amp; Leisure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49D-40A7-B37F-E45307FD9F4E}"/>
                </c:ext>
              </c:extLst>
            </c:dLbl>
            <c:dLbl>
              <c:idx val="5"/>
              <c:layout>
                <c:manualLayout>
                  <c:x val="-0.10629618438513509"/>
                  <c:y val="-6.795591033467357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05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rPr>
                      <a:t> </a:t>
                    </a:r>
                    <a:fld id="{315CF86C-2C1A-4A93-ACD7-96416D8FF1B6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Trebuchet MS" panose="020B0603020202020204" pitchFamily="34" charset="0"/>
                      </a:defRPr>
                    </a:pPr>
                    <a:r>
                      <a:rPr lang="en-US" sz="1050" baseline="0">
                        <a:latin typeface="Trebuchet MS" panose="020B0603020202020204" pitchFamily="34" charset="0"/>
                      </a:rPr>
                      <a:t>Fashion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0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49D-40A7-B37F-E45307FD9F4E}"/>
                </c:ext>
              </c:extLst>
            </c:dLbl>
            <c:dLbl>
              <c:idx val="6"/>
              <c:layout>
                <c:manualLayout>
                  <c:x val="-2.8409247339063554E-2"/>
                  <c:y val="-0.12956345885158146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</a:rPr>
                      <a:t>3%</a:t>
                    </a:r>
                  </a:p>
                  <a:p>
                    <a:r>
                      <a:rPr lang="en-US"/>
                      <a:t>Food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49D-40A7-B37F-E45307FD9F4E}"/>
                </c:ext>
              </c:extLst>
            </c:dLbl>
            <c:dLbl>
              <c:idx val="7"/>
              <c:layout>
                <c:manualLayout>
                  <c:x val="8.2059190348495945E-2"/>
                  <c:y val="-9.711409373046428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fld id="{EF7AEC42-3357-483D-9754-1A901A6F4FAE}" type="PERCENTAGE">
                      <a:rPr lang="en-US" sz="1050" b="0" i="0" u="none" strike="noStrike" kern="1200" baseline="0">
                        <a:solidFill>
                          <a:srgbClr val="FF0000"/>
                        </a:solidFill>
                        <a:latin typeface="Trebuchet MS" panose="020B0603020202020204" pitchFamily="34" charset="0"/>
                      </a:rPr>
                      <a:pPr>
                        <a:defRPr sz="1050">
                          <a:latin typeface="Trebuchet MS" panose="020B0603020202020204" pitchFamily="34" charset="0"/>
                        </a:defRPr>
                      </a:pPr>
                      <a:t>[POURCENTAGE]</a:t>
                    </a:fld>
                    <a:endParaRPr lang="en-US" sz="1050" baseline="0">
                      <a:solidFill>
                        <a:srgbClr val="FF0000"/>
                      </a:solidFill>
                      <a:latin typeface="Trebuchet MS" panose="020B0603020202020204" pitchFamily="34" charset="0"/>
                    </a:endParaRPr>
                  </a:p>
                  <a:p>
                    <a:pPr>
                      <a:defRPr sz="1050">
                        <a:latin typeface="Trebuchet MS" panose="020B0603020202020204" pitchFamily="34" charset="0"/>
                      </a:defRPr>
                    </a:pPr>
                    <a:r>
                      <a:rPr lang="en-US" sz="1050" baseline="0">
                        <a:latin typeface="Trebuchet MS" panose="020B0603020202020204" pitchFamily="34" charset="0"/>
                      </a:rPr>
                      <a:t>Other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749D-40A7-B37F-E45307FD9F4E}"/>
                </c:ext>
              </c:extLst>
            </c:dLbl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 </c:separator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'Répartition loyers par secteur'!$B$3:$B$11</c:f>
              <c:strCache>
                <c:ptCount val="8"/>
                <c:pt idx="0">
                  <c:v>Alimentation</c:v>
                </c:pt>
                <c:pt idx="1">
                  <c:v>Bricolage</c:v>
                </c:pt>
                <c:pt idx="2">
                  <c:v>Meubles et décoration</c:v>
                </c:pt>
                <c:pt idx="3">
                  <c:v>Electro-ménager &amp; électronique</c:v>
                </c:pt>
                <c:pt idx="4">
                  <c:v>Loisirs</c:v>
                </c:pt>
                <c:pt idx="5">
                  <c:v>Mode</c:v>
                </c:pt>
                <c:pt idx="6">
                  <c:v>Horeca</c:v>
                </c:pt>
                <c:pt idx="7">
                  <c:v>Autres</c:v>
                </c:pt>
              </c:strCache>
            </c:strRef>
          </c:cat>
          <c:val>
            <c:numRef>
              <c:f>'Répartition loyers par secteur'!$C$3:$C$11</c:f>
              <c:numCache>
                <c:formatCode>0%</c:formatCode>
                <c:ptCount val="8"/>
                <c:pt idx="0">
                  <c:v>0.33400000000000002</c:v>
                </c:pt>
                <c:pt idx="1">
                  <c:v>9.5000000000000001E-2</c:v>
                </c:pt>
                <c:pt idx="2">
                  <c:v>8.3000000000000004E-2</c:v>
                </c:pt>
                <c:pt idx="3">
                  <c:v>7.5999999999999998E-2</c:v>
                </c:pt>
                <c:pt idx="4">
                  <c:v>0.113</c:v>
                </c:pt>
                <c:pt idx="5">
                  <c:v>0.14499999999999999</c:v>
                </c:pt>
                <c:pt idx="6">
                  <c:v>2.5999999999999999E-2</c:v>
                </c:pt>
                <c:pt idx="7">
                  <c:v>0.127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'Répartition loyers par secteur'!$C$11</c15:sqref>
                  <c15:spPr xmlns:c15="http://schemas.microsoft.com/office/drawing/2012/chart">
                    <a:solidFill>
                      <a:srgbClr val="DB274A"/>
                    </a:solidFill>
                    <a:ln w="19050">
                      <a:noFill/>
                    </a:ln>
                    <a:effectLst/>
                  </c15:spPr>
                  <c15:dLbl>
                    <c:idx val="7"/>
                    <c:layout>
                      <c:manualLayout>
                        <c:x val="-0.12144446254061825"/>
                        <c:y val="1.7897094244688416E-3"/>
                      </c:manualLayout>
                    </c:layout>
                    <c:spPr>
                      <a:solidFill>
                        <a:sysClr val="window" lastClr="FFFFFF"/>
                      </a:solidFill>
                      <a:ln>
                        <a:noFill/>
                      </a:ln>
                      <a:effectLst/>
                    </c:spPr>
                    <c:txPr>
                      <a:bodyPr rot="0" spcFirstLastPara="1" vertOverflow="clip" horzOverflow="clip" vert="horz" wrap="square" lIns="38100" tIns="19050" rIns="38100" bIns="19050" anchor="ctr" anchorCtr="1">
                        <a:noAutofit/>
                      </a:bodyPr>
                      <a:lstStyle/>
                      <a:p>
                        <a:pPr>
                          <a:defRPr sz="1050" b="0" i="0" u="none" strike="noStrike" kern="1200" baseline="0">
                            <a:solidFill>
                              <a:schemeClr val="dk1">
                                <a:lumMod val="65000"/>
                                <a:lumOff val="35000"/>
                              </a:schemeClr>
                            </a:solidFill>
                            <a:latin typeface="Trebuchet MS" panose="020B0603020202020204" pitchFamily="34" charset="0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separator> </c:separator>
                    <c:extLst>
                      <c:ext uri="{CE6537A1-D6FC-4f65-9D91-7224C49458BB}">
                        <c15:spPr xmlns:c15="http://schemas.microsoft.com/office/drawing/2012/chart"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c15:spPr>
                        <c15:layout>
                          <c:manualLayout>
                            <c:w val="0.16683654477786364"/>
                            <c:h val="4.6967612178141195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10-4401-4C37-8654-A84E5F044B29}"/>
                      </c:ext>
                    </c:extLst>
                  </c15:dLbl>
                </c15:categoryFilterException>
              </c15:categoryFilterExceptions>
            </c:ext>
            <c:ext xmlns:c16="http://schemas.microsoft.com/office/drawing/2014/chart" uri="{C3380CC4-5D6E-409C-BE32-E72D297353CC}">
              <c16:uniqueId val="{00000010-749D-40A7-B37F-E45307FD9F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"/>
        <c:holeSize val="88"/>
      </c:doughnutChart>
      <c:spPr>
        <a:noFill/>
        <a:ln>
          <a:noFill/>
        </a:ln>
        <a:effectLst>
          <a:softEdge rad="0"/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6350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l">
              <a:defRPr sz="8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2586146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r">
              <a:defRPr sz="800"/>
            </a:lvl1pPr>
          </a:lstStyle>
          <a:p>
            <a:fld id="{B5D8B782-E762-493C-A256-6E0D401DAD0B}" type="datetimeFigureOut">
              <a:rPr lang="fr-BE" smtClean="0"/>
              <a:t>17/09/2019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46063" y="850900"/>
            <a:ext cx="407352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2124" tIns="31062" rIns="62124" bIns="31062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456565" y="3271381"/>
            <a:ext cx="3652520" cy="2676585"/>
          </a:xfrm>
          <a:prstGeom prst="rect">
            <a:avLst/>
          </a:prstGeom>
        </p:spPr>
        <p:txBody>
          <a:bodyPr vert="horz" lIns="62124" tIns="31062" rIns="62124" bIns="3106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l">
              <a:defRPr sz="8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2586146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r">
              <a:defRPr sz="800"/>
            </a:lvl1pPr>
          </a:lstStyle>
          <a:p>
            <a:fld id="{8F9B37A2-A92A-4D00-830A-BE54401D07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497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F8E51F-7C7A-43AF-9AB6-44E9B34B0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647B28-15CA-4F77-8B71-04B7333CF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96102C-225E-43F5-9CBF-90B36C8FF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66B79-665A-408B-B791-2B795A5AC385}" type="datetime1">
              <a:rPr lang="fr-BE" smtClean="0"/>
              <a:t>17/09/2019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0F44EE-CE07-49FC-A85F-50EC4444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3B0DB5-720D-4DF5-B10B-DBA90195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465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96567-4826-4572-8510-EF6A8280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E4712D8-7708-43C5-8A3B-3DB53D601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D4BB97-6F16-45A9-83DF-07997F00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3013-4CC6-45C8-A024-4564ED4D4EA0}" type="datetime1">
              <a:rPr lang="fr-BE" smtClean="0"/>
              <a:t>17/09/2019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828B96-D88E-4347-A7B8-F27EB1D5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502DF8-55C1-44E4-B635-54058158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435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930A7C-F970-4C36-96F0-1B3078FEF2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9813E5-56E4-4C5D-BF9D-D5B233679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E8F1AE-7AA1-43DB-AF5D-2C716E90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586E-9912-4629-AD90-4D8C183428B0}" type="datetime1">
              <a:rPr lang="fr-BE" smtClean="0"/>
              <a:t>17/09/2019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A6C891-531B-49F2-8A85-FBD3C559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57F97B-CA31-403C-BD70-938578072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115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BF3B9-E50F-48EB-A8AF-6D418B5C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5B8984-8917-42A6-8A84-C4484ABFD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206FB2-1E15-4753-8A77-F015CE9D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55A2-1D85-4B16-9222-ACFFD03C3087}" type="datetime1">
              <a:rPr lang="fr-BE" smtClean="0"/>
              <a:t>17/09/2019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210CAF-CCB7-4203-97A9-D760C478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45CE7D-3E36-46FC-85A3-986652C8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411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02405C-7C65-4317-B3C8-A87F69C78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8C7B74-52A0-40EF-84CC-7D5C4F184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034037-5134-42F2-9B93-E5AEECEDC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AE0A5-F7EF-4FB4-891C-DFEE95F8943E}" type="datetime1">
              <a:rPr lang="fr-BE" smtClean="0"/>
              <a:t>17/09/2019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72F047-1D41-4DB3-80DC-E06CAE9B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536038-A663-4475-9054-A3DB1685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677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FB20D-7B53-4343-8B7C-5A9797466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94D4F5-2736-4638-A41A-DA28AB94C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49A1AAA-9E92-4702-851C-E52EE0A28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6E8CB2-C1FA-4841-AAD9-9DAEAA99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CEE8-36FB-4009-8376-8AA87679FAE9}" type="datetime1">
              <a:rPr lang="fr-BE" smtClean="0"/>
              <a:t>17/09/2019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287106-5550-49B9-80C6-3647ED0C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AAC871-12D7-4C66-98E0-4BA9966D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481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E44AD-A63F-4430-BBCD-A9F14B8BE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D5DBF9-B650-40E4-A93B-79A179168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B23DF3-164C-4F5F-93BD-0DC8F1BA0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C14BE7-E4CA-4FF8-8626-EB0A51C6F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48259F-E637-4AA4-B924-7E082B7A5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F1618AA-B66C-4422-93BA-C4204FEB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1246-C3CC-47B7-9FF0-568E1B0F7497}" type="datetime1">
              <a:rPr lang="fr-BE" smtClean="0"/>
              <a:t>17/09/2019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1FAB99-BE71-4532-A87E-47404AC6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7D340F-6378-435F-ACC5-84DF05B6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859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4CCC0-E0A9-4C36-A0CF-6BF6CB23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5FC9EE-D842-41E9-B7F6-8BBD5F0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616-44F1-4CAE-96A7-52AD1F4F573F}" type="datetime1">
              <a:rPr lang="fr-BE" smtClean="0"/>
              <a:t>17/09/2019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16F126-FE1C-442E-9E62-20EC4FF20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6D6FB0-0272-41B8-BBBA-785054C5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629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8DDE28D-70DC-4352-9294-D3C8F354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FD1F-F6ED-4002-B762-3E58BE9ECCCC}" type="datetime1">
              <a:rPr lang="fr-BE" smtClean="0"/>
              <a:t>17/09/2019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6B97DE-7610-42DB-860F-3491B752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04ACAA-E602-4471-AECB-EBB9536F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1518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018CE-C37F-4F5F-8A8F-F47EE989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267A68-EBD8-4827-A0A4-E6BA7FA6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867977-F8E9-46FB-95CB-E2CB3BB59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7DFB9C-6F5F-4A4E-B7FD-DD75C441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1E59-0D38-4F6B-BE38-5C160BDCDA1E}" type="datetime1">
              <a:rPr lang="fr-BE" smtClean="0"/>
              <a:t>17/09/2019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E3B6D5-0260-4DBF-B99A-FCEB64DE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620EBA-8230-41D9-A965-776900BD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004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3065B-994B-4443-AA34-36787700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D802DA-8FFE-4001-9B71-DCA5CE6EC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A82679-76D3-447A-AE0F-9EFC43136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A9FECA-3EE2-4B38-A674-2BCF436F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824CF-2751-45CC-8341-8930F263146D}" type="datetime1">
              <a:rPr lang="fr-BE" smtClean="0"/>
              <a:t>17/09/2019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423DF0-76BA-4629-85FA-AC5F64933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5F3486-9951-4717-B0FB-D28B335D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599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4139C06-E4CA-4CD0-8751-5654D431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9D9B9B-AC59-40EA-B379-A4572E4E4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D12E1A-2157-43F0-82F5-93A66D75F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DC6C1-0C4B-4002-83EA-A583DA280B02}" type="datetime1">
              <a:rPr lang="fr-BE" smtClean="0"/>
              <a:t>17/09/2019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EF437C-1C3A-4BA4-98D6-DEEC9E3DB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BC4FBB-858C-4865-8676-8951C029E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4C0FA-AF23-4AE8-BDB7-616CFBC974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235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E07B14A9-AF60-47E9-A6E2-2ABB54927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t="26172" r="16207" b="27755"/>
          <a:stretch/>
        </p:blipFill>
        <p:spPr>
          <a:xfrm>
            <a:off x="8337260" y="1259505"/>
            <a:ext cx="3147270" cy="12865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6484E5B-F20F-4FCC-BF27-BB1ABE56DAFF}"/>
              </a:ext>
            </a:extLst>
          </p:cNvPr>
          <p:cNvSpPr txBox="1"/>
          <p:nvPr/>
        </p:nvSpPr>
        <p:spPr>
          <a:xfrm>
            <a:off x="7340366" y="3378201"/>
            <a:ext cx="4327315" cy="2914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6" name="Image 5" descr="Une image contenant ciel, extérieur, terrain, route&#10;&#10;Description générée automatiquement">
            <a:extLst>
              <a:ext uri="{FF2B5EF4-FFF2-40B4-BE49-F238E27FC236}">
                <a16:creationId xmlns:a16="http://schemas.microsoft.com/office/drawing/2014/main" id="{7D53B6CE-A45B-498D-97B7-E388B47D2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7" y="565149"/>
            <a:ext cx="7343333" cy="48955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52228E9-01CA-4EB7-8140-A8DB312EE198}"/>
              </a:ext>
            </a:extLst>
          </p:cNvPr>
          <p:cNvSpPr txBox="1"/>
          <p:nvPr/>
        </p:nvSpPr>
        <p:spPr>
          <a:xfrm>
            <a:off x="7959552" y="4260375"/>
            <a:ext cx="3226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spc="200" dirty="0">
                <a:solidFill>
                  <a:srgbClr val="47536C"/>
                </a:solidFill>
                <a:latin typeface="Trebuchet MS" panose="020B0603020202020204" pitchFamily="34" charset="0"/>
              </a:rPr>
              <a:t>DEGROOF PETERCAM</a:t>
            </a:r>
          </a:p>
          <a:p>
            <a:pPr algn="ctr"/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-</a:t>
            </a:r>
          </a:p>
          <a:p>
            <a:pPr algn="ctr"/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Real Estate Seminar</a:t>
            </a:r>
          </a:p>
          <a:p>
            <a:pPr algn="ctr"/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September 2019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264A19F-0DD2-4FB3-894A-D1FE5AD4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505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967138-34B4-4CD5-A9B6-B298909D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" y="365125"/>
            <a:ext cx="10515600" cy="1325563"/>
          </a:xfrm>
        </p:spPr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 Real Estate Portfolio </a:t>
            </a:r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043738-82F3-4B4B-9D2E-C7B88ECFECB3}"/>
              </a:ext>
            </a:extLst>
          </p:cNvPr>
          <p:cNvSpPr txBox="1"/>
          <p:nvPr/>
        </p:nvSpPr>
        <p:spPr>
          <a:xfrm>
            <a:off x="838200" y="1505900"/>
            <a:ext cx="8653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47536C"/>
                </a:solidFill>
                <a:latin typeface="Trebuchet MS" panose="020B0603020202020204" pitchFamily="34" charset="0"/>
              </a:rPr>
              <a:t>Diversification by type &amp; by sector (at 31/03/2019)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6D2B74-380F-44BC-93A6-880AE6530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10</a:t>
            </a:fld>
            <a:endParaRPr lang="fr-BE"/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85E8D84F-2EB8-4D0D-9191-944A36581F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256116"/>
              </p:ext>
            </p:extLst>
          </p:nvPr>
        </p:nvGraphicFramePr>
        <p:xfrm>
          <a:off x="923925" y="2000840"/>
          <a:ext cx="5172075" cy="4139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90ABDB3B-100B-4738-A18D-A0B9F1281F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644290"/>
              </p:ext>
            </p:extLst>
          </p:nvPr>
        </p:nvGraphicFramePr>
        <p:xfrm>
          <a:off x="6096001" y="2266951"/>
          <a:ext cx="5109410" cy="4139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316212A5-1192-4399-BDE4-B7B988F0F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03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DCB49-833F-4E6E-AF6D-1B512352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 Real Estate Portfolio </a:t>
            </a:r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1E55B-6105-47EA-ADC6-B0320252B1B0}"/>
              </a:ext>
            </a:extLst>
          </p:cNvPr>
          <p:cNvSpPr/>
          <p:nvPr/>
        </p:nvSpPr>
        <p:spPr>
          <a:xfrm>
            <a:off x="1032277" y="1429078"/>
            <a:ext cx="2538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800" dirty="0">
                <a:solidFill>
                  <a:srgbClr val="47536C"/>
                </a:solidFill>
                <a:latin typeface="Trebuchet MS" panose="020B0603020202020204" pitchFamily="34" charset="0"/>
              </a:rPr>
              <a:t>Top 10 tenants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96CD3FA3-56EF-4FF2-880C-556E6492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11</a:t>
            </a:fld>
            <a:endParaRPr lang="fr-BE"/>
          </a:p>
        </p:txBody>
      </p:sp>
      <p:pic>
        <p:nvPicPr>
          <p:cNvPr id="20" name="Image 19" descr="Une image contenant alimentation, intérieur, table&#10;&#10;Description générée automatiquement">
            <a:extLst>
              <a:ext uri="{FF2B5EF4-FFF2-40B4-BE49-F238E27FC236}">
                <a16:creationId xmlns:a16="http://schemas.microsoft.com/office/drawing/2014/main" id="{D32DF792-13E8-4FA0-846C-42C767372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93" y="2752725"/>
            <a:ext cx="6017008" cy="41052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9A4E4C-8FBA-4D14-847E-035EE96F7005}"/>
              </a:ext>
            </a:extLst>
          </p:cNvPr>
          <p:cNvSpPr/>
          <p:nvPr/>
        </p:nvSpPr>
        <p:spPr>
          <a:xfrm>
            <a:off x="11610975" y="3968894"/>
            <a:ext cx="581025" cy="2231881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21D090-BD37-44AF-9596-378B064450CF}"/>
              </a:ext>
            </a:extLst>
          </p:cNvPr>
          <p:cNvSpPr/>
          <p:nvPr/>
        </p:nvSpPr>
        <p:spPr>
          <a:xfrm>
            <a:off x="9239250" y="6200775"/>
            <a:ext cx="2952750" cy="657225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2D736C-287A-4E80-B70C-739EC929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212" y="1952298"/>
            <a:ext cx="3257119" cy="37648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A85B66-D8D3-4A51-A457-D564403CA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8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BCA720-43A2-413B-8E84-9DCC0540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 Real Estate Portfolio </a:t>
            </a:r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F57DAC-1FB7-4A94-8EE5-1DE8CA0D2F07}"/>
              </a:ext>
            </a:extLst>
          </p:cNvPr>
          <p:cNvSpPr/>
          <p:nvPr/>
        </p:nvSpPr>
        <p:spPr>
          <a:xfrm>
            <a:off x="1032277" y="1503224"/>
            <a:ext cx="6657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800" dirty="0">
                <a:solidFill>
                  <a:srgbClr val="DB274A"/>
                </a:solidFill>
                <a:latin typeface="Trebuchet MS" panose="020B0603020202020204" pitchFamily="34" charset="0"/>
              </a:rPr>
              <a:t>33% of rental revenue in the food sector</a:t>
            </a:r>
          </a:p>
        </p:txBody>
      </p:sp>
      <p:pic>
        <p:nvPicPr>
          <p:cNvPr id="8" name="Image 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2851D657-CF47-4450-A605-73A417DD3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02" y="2355631"/>
            <a:ext cx="7013448" cy="4495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6E1C7C-4E8C-449A-A8C9-DB7CA7EA4FD2}"/>
              </a:ext>
            </a:extLst>
          </p:cNvPr>
          <p:cNvSpPr/>
          <p:nvPr/>
        </p:nvSpPr>
        <p:spPr>
          <a:xfrm>
            <a:off x="0" y="2213908"/>
            <a:ext cx="6248400" cy="306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B178BC-6F84-4504-9B05-B9AF9B7A8EB6}"/>
              </a:ext>
            </a:extLst>
          </p:cNvPr>
          <p:cNvSpPr txBox="1"/>
          <p:nvPr/>
        </p:nvSpPr>
        <p:spPr>
          <a:xfrm>
            <a:off x="180975" y="2428875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47536C"/>
                </a:solidFill>
                <a:latin typeface="Trebuchet MS" panose="020B0603020202020204" pitchFamily="34" charset="0"/>
              </a:rPr>
              <a:t>Defensive &amp; resilient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5D8161-FD59-4BA3-88CF-B838ADDDE928}"/>
              </a:ext>
            </a:extLst>
          </p:cNvPr>
          <p:cNvSpPr txBox="1"/>
          <p:nvPr/>
        </p:nvSpPr>
        <p:spPr>
          <a:xfrm>
            <a:off x="3124200" y="2333546"/>
            <a:ext cx="466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i="1" dirty="0">
                <a:solidFill>
                  <a:srgbClr val="DB274A"/>
                </a:solidFill>
                <a:latin typeface="Trebuchet MS" panose="020B0603020202020204" pitchFamily="34" charset="0"/>
              </a:rPr>
              <a:t>„</a:t>
            </a:r>
          </a:p>
        </p:txBody>
      </p:sp>
      <p:pic>
        <p:nvPicPr>
          <p:cNvPr id="10" name="Graphique 9" descr="Panier">
            <a:extLst>
              <a:ext uri="{FF2B5EF4-FFF2-40B4-BE49-F238E27FC236}">
                <a16:creationId xmlns:a16="http://schemas.microsoft.com/office/drawing/2014/main" id="{D8D00CC0-7EB7-499E-B29D-5BBA7CBBA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734" y="3180143"/>
            <a:ext cx="333981" cy="33398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AE39C18-D4AF-40B9-9306-5E15DBFD0E27}"/>
              </a:ext>
            </a:extLst>
          </p:cNvPr>
          <p:cNvSpPr txBox="1"/>
          <p:nvPr/>
        </p:nvSpPr>
        <p:spPr>
          <a:xfrm>
            <a:off x="734949" y="3194844"/>
            <a:ext cx="441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47536C"/>
                </a:solidFill>
              </a:rPr>
              <a:t>Good locations</a:t>
            </a:r>
          </a:p>
        </p:txBody>
      </p:sp>
      <p:pic>
        <p:nvPicPr>
          <p:cNvPr id="15" name="Graphique 14" descr="Panier">
            <a:extLst>
              <a:ext uri="{FF2B5EF4-FFF2-40B4-BE49-F238E27FC236}">
                <a16:creationId xmlns:a16="http://schemas.microsoft.com/office/drawing/2014/main" id="{3F482715-7D6F-4D4F-8000-5A827F713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336" y="3701588"/>
            <a:ext cx="333981" cy="33398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2C2A96C-3401-462E-83CE-DEBFF486C36B}"/>
              </a:ext>
            </a:extLst>
          </p:cNvPr>
          <p:cNvSpPr txBox="1"/>
          <p:nvPr/>
        </p:nvSpPr>
        <p:spPr>
          <a:xfrm>
            <a:off x="734949" y="3701588"/>
            <a:ext cx="293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47536C"/>
                </a:solidFill>
              </a:rPr>
              <a:t>Consumers’ basic needs</a:t>
            </a:r>
          </a:p>
        </p:txBody>
      </p:sp>
      <p:pic>
        <p:nvPicPr>
          <p:cNvPr id="17" name="Graphique 16" descr="Panier">
            <a:extLst>
              <a:ext uri="{FF2B5EF4-FFF2-40B4-BE49-F238E27FC236}">
                <a16:creationId xmlns:a16="http://schemas.microsoft.com/office/drawing/2014/main" id="{201BD25F-797D-4A11-9A5E-ADC527E4A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717" y="4269550"/>
            <a:ext cx="333981" cy="33398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27D6262-0130-4FFA-BBBE-F3DFB9328EBD}"/>
              </a:ext>
            </a:extLst>
          </p:cNvPr>
          <p:cNvSpPr txBox="1"/>
          <p:nvPr/>
        </p:nvSpPr>
        <p:spPr>
          <a:xfrm>
            <a:off x="734949" y="4257069"/>
            <a:ext cx="385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47536C"/>
                </a:solidFill>
              </a:rPr>
              <a:t>Limited e-commerce competition</a:t>
            </a:r>
          </a:p>
        </p:txBody>
      </p:sp>
      <p:pic>
        <p:nvPicPr>
          <p:cNvPr id="20" name="Graphique 19" descr="Panier">
            <a:extLst>
              <a:ext uri="{FF2B5EF4-FFF2-40B4-BE49-F238E27FC236}">
                <a16:creationId xmlns:a16="http://schemas.microsoft.com/office/drawing/2014/main" id="{A9E5939B-A375-42F5-9864-C742239CF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848" y="4801548"/>
            <a:ext cx="333981" cy="33398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D641615-4992-486A-9032-8953CC59018A}"/>
              </a:ext>
            </a:extLst>
          </p:cNvPr>
          <p:cNvSpPr txBox="1"/>
          <p:nvPr/>
        </p:nvSpPr>
        <p:spPr>
          <a:xfrm>
            <a:off x="734948" y="4801548"/>
            <a:ext cx="385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47536C"/>
                </a:solidFill>
              </a:rPr>
              <a:t>Non-</a:t>
            </a:r>
            <a:r>
              <a:rPr lang="fr-BE" dirty="0" err="1">
                <a:solidFill>
                  <a:srgbClr val="47536C"/>
                </a:solidFill>
              </a:rPr>
              <a:t>cyclical</a:t>
            </a:r>
            <a:r>
              <a:rPr lang="fr-BE" dirty="0">
                <a:solidFill>
                  <a:srgbClr val="47536C"/>
                </a:solidFill>
              </a:rPr>
              <a:t> sector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77B2C1-97F6-4206-A70E-CEDC00DAD3E0}"/>
              </a:ext>
            </a:extLst>
          </p:cNvPr>
          <p:cNvSpPr/>
          <p:nvPr/>
        </p:nvSpPr>
        <p:spPr>
          <a:xfrm>
            <a:off x="9239250" y="6200775"/>
            <a:ext cx="2952750" cy="657225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D46891-8A5D-4724-88C5-A8F6D430D14D}"/>
              </a:ext>
            </a:extLst>
          </p:cNvPr>
          <p:cNvSpPr/>
          <p:nvPr/>
        </p:nvSpPr>
        <p:spPr>
          <a:xfrm>
            <a:off x="11610975" y="3968894"/>
            <a:ext cx="581025" cy="2231881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A1768604-97FD-4436-A990-C3260AAC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12</a:t>
            </a:fld>
            <a:endParaRPr lang="fr-BE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1682EF6-5BE7-456D-8DF1-ABC0A731DF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9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906E45-9A01-4587-BEA2-EBDFAEF9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Financing Structure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B439E0-273B-4214-87E8-D869A498F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13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06BFA0-4478-43DA-9A2A-F32B60868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52637"/>
            <a:ext cx="8172837" cy="19097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E10863-27AF-4BD1-8216-50CCF09EF994}"/>
              </a:ext>
            </a:extLst>
          </p:cNvPr>
          <p:cNvSpPr/>
          <p:nvPr/>
        </p:nvSpPr>
        <p:spPr>
          <a:xfrm>
            <a:off x="9239250" y="6200775"/>
            <a:ext cx="2952750" cy="657225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FCBAA-D154-4E4E-A20B-4C1C7101CB85}"/>
              </a:ext>
            </a:extLst>
          </p:cNvPr>
          <p:cNvSpPr/>
          <p:nvPr/>
        </p:nvSpPr>
        <p:spPr>
          <a:xfrm>
            <a:off x="11610975" y="3968894"/>
            <a:ext cx="581025" cy="2231881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108CEF3-D2C9-438E-BDA8-CB273F1E8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3556E8-7EA0-4386-B21B-BEA8F846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Data per share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3DCD23-470A-4BB7-A6A3-1DD76128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14</a:t>
            </a:fld>
            <a:endParaRPr lang="fr-BE"/>
          </a:p>
        </p:txBody>
      </p:sp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F23EDFBB-E99C-43A4-8D4D-763643F900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698594"/>
              </p:ext>
            </p:extLst>
          </p:nvPr>
        </p:nvGraphicFramePr>
        <p:xfrm>
          <a:off x="1690688" y="1798638"/>
          <a:ext cx="8810625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Worksheet" r:id="rId3" imgW="8810721" imgH="3257550" progId="Excel.Sheet.12">
                  <p:embed/>
                </p:oleObj>
              </mc:Choice>
              <mc:Fallback>
                <p:oleObj name="Worksheet" r:id="rId3" imgW="8810721" imgH="32575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0688" y="1798638"/>
                        <a:ext cx="8810625" cy="325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B77CD6D6-62B4-49BE-9A91-20C63B8ADF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2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CE2BB6-34B3-4F9A-B30F-7D877C17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Data per share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855595-2AE1-42A8-99E5-D4B01242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15</a:t>
            </a:fld>
            <a:endParaRPr lang="fr-BE"/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06D6A2C6-AF55-4583-98EA-02B0F81D7C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760904"/>
              </p:ext>
            </p:extLst>
          </p:nvPr>
        </p:nvGraphicFramePr>
        <p:xfrm>
          <a:off x="1019175" y="2855913"/>
          <a:ext cx="802005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Worksheet" r:id="rId3" imgW="8019888" imgH="1543050" progId="Excel.Sheet.12">
                  <p:embed/>
                </p:oleObj>
              </mc:Choice>
              <mc:Fallback>
                <p:oleObj name="Worksheet" r:id="rId3" imgW="8019888" imgH="15430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9175" y="2855913"/>
                        <a:ext cx="8020050" cy="154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FF2F431-B104-43E9-8F2A-6850CB176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40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7DD5D7-B48B-4DA9-9AA7-AFFF4F5A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16</a:t>
            </a:fld>
            <a:endParaRPr lang="fr-BE"/>
          </a:p>
        </p:txBody>
      </p:sp>
      <p:pic>
        <p:nvPicPr>
          <p:cNvPr id="7" name="Image 6" descr="Une image contenant arbre, extérieur, terrain, bâtiment&#10;&#10;Description générée automatiquement">
            <a:extLst>
              <a:ext uri="{FF2B5EF4-FFF2-40B4-BE49-F238E27FC236}">
                <a16:creationId xmlns:a16="http://schemas.microsoft.com/office/drawing/2014/main" id="{DE1A7968-7096-4615-90B9-129BF0E14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77" y="2201985"/>
            <a:ext cx="6984023" cy="46560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84065-6045-47A7-9CF6-64B511E67519}"/>
              </a:ext>
            </a:extLst>
          </p:cNvPr>
          <p:cNvSpPr/>
          <p:nvPr/>
        </p:nvSpPr>
        <p:spPr>
          <a:xfrm>
            <a:off x="11610975" y="3968894"/>
            <a:ext cx="581025" cy="2231881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D481C5-E9DB-4E29-BF28-88BF56F193E3}"/>
              </a:ext>
            </a:extLst>
          </p:cNvPr>
          <p:cNvSpPr/>
          <p:nvPr/>
        </p:nvSpPr>
        <p:spPr>
          <a:xfrm>
            <a:off x="9239250" y="6200775"/>
            <a:ext cx="2952750" cy="657225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3473EE-E1F4-41A1-A86D-DF9B1AF3A99F}"/>
              </a:ext>
            </a:extLst>
          </p:cNvPr>
          <p:cNvSpPr/>
          <p:nvPr/>
        </p:nvSpPr>
        <p:spPr>
          <a:xfrm>
            <a:off x="561975" y="1238250"/>
            <a:ext cx="6162675" cy="300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8BAF1E-5A7B-4B14-A756-36C8C2109E84}"/>
              </a:ext>
            </a:extLst>
          </p:cNvPr>
          <p:cNvSpPr txBox="1"/>
          <p:nvPr/>
        </p:nvSpPr>
        <p:spPr>
          <a:xfrm>
            <a:off x="1009650" y="1857375"/>
            <a:ext cx="5191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47536C"/>
                </a:solidFill>
                <a:latin typeface="Trebuchet MS" panose="020B0603020202020204" pitchFamily="34" charset="0"/>
              </a:rPr>
              <a:t>Thank you for your time</a:t>
            </a:r>
          </a:p>
          <a:p>
            <a:pPr algn="ctr"/>
            <a:endParaRPr lang="fr-BE" sz="2800" dirty="0">
              <a:solidFill>
                <a:srgbClr val="47536C"/>
              </a:solidFill>
              <a:latin typeface="Trebuchet MS" panose="020B0603020202020204" pitchFamily="34" charset="0"/>
            </a:endParaRPr>
          </a:p>
          <a:p>
            <a:pPr algn="ctr"/>
            <a:r>
              <a:rPr lang="fr-BE" sz="2800" dirty="0">
                <a:solidFill>
                  <a:srgbClr val="47536C"/>
                </a:solidFill>
                <a:latin typeface="Trebuchet MS" panose="020B0603020202020204" pitchFamily="34" charset="0"/>
              </a:rPr>
              <a:t>Any questions?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A9E34822-12D5-4AA1-8B8E-5BDE4F558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237" y="3383310"/>
            <a:ext cx="904875" cy="7143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D39388-93D9-431C-80DD-490B19401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43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8F27A5-A421-40E5-AE64-D017D571DD53}"/>
              </a:ext>
            </a:extLst>
          </p:cNvPr>
          <p:cNvSpPr/>
          <p:nvPr/>
        </p:nvSpPr>
        <p:spPr>
          <a:xfrm>
            <a:off x="0" y="607213"/>
            <a:ext cx="6972300" cy="4972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133C17-E716-4E58-8541-75402A739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763" y="826288"/>
            <a:ext cx="8315324" cy="4533900"/>
          </a:xfrm>
        </p:spPr>
        <p:txBody>
          <a:bodyPr>
            <a:noAutofit/>
          </a:bodyPr>
          <a:lstStyle/>
          <a:p>
            <a:pPr algn="l"/>
            <a:r>
              <a:rPr lang="fr-BE" sz="4400" b="1" dirty="0">
                <a:solidFill>
                  <a:srgbClr val="DB274A"/>
                </a:solidFill>
                <a:latin typeface="Trebuchet MS" panose="020B0603020202020204" pitchFamily="34" charset="0"/>
              </a:rPr>
              <a:t>We invest in out of town retail real estate</a:t>
            </a:r>
            <a:br>
              <a:rPr lang="fr-BE" sz="4400" b="1" dirty="0">
                <a:solidFill>
                  <a:srgbClr val="DB274A"/>
                </a:solidFill>
                <a:latin typeface="Trebuchet MS" panose="020B0603020202020204" pitchFamily="34" charset="0"/>
              </a:rPr>
            </a:br>
            <a:br>
              <a:rPr lang="fr-BE" sz="4400" dirty="0">
                <a:solidFill>
                  <a:srgbClr val="47536C"/>
                </a:solidFill>
                <a:latin typeface="Trebuchet MS" panose="020B0603020202020204" pitchFamily="34" charset="0"/>
              </a:rPr>
            </a:br>
            <a:r>
              <a:rPr lang="fr-BE" sz="3600" dirty="0">
                <a:solidFill>
                  <a:srgbClr val="47536C"/>
                </a:solidFill>
                <a:latin typeface="Trebuchet MS" panose="020B0603020202020204" pitchFamily="34" charset="0"/>
              </a:rPr>
              <a:t>While beeing </a:t>
            </a:r>
            <a:r>
              <a:rPr lang="fr-BE" sz="3600" b="1" dirty="0">
                <a:solidFill>
                  <a:srgbClr val="4753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connected</a:t>
            </a:r>
            <a:r>
              <a:rPr lang="fr-BE" sz="3600" dirty="0">
                <a:solidFill>
                  <a:srgbClr val="47536C"/>
                </a:solidFill>
                <a:latin typeface="Trebuchet MS" panose="020B0603020202020204" pitchFamily="34" charset="0"/>
              </a:rPr>
              <a:t> to our clients, our team and our markets.</a:t>
            </a:r>
            <a:br>
              <a:rPr lang="fr-BE" sz="3600" dirty="0">
                <a:solidFill>
                  <a:srgbClr val="47536C"/>
                </a:solidFill>
                <a:latin typeface="Trebuchet MS" panose="020B0603020202020204" pitchFamily="34" charset="0"/>
              </a:rPr>
            </a:br>
            <a:r>
              <a:rPr lang="fr-BE" sz="3600" dirty="0">
                <a:solidFill>
                  <a:srgbClr val="47536C"/>
                </a:solidFill>
                <a:latin typeface="Trebuchet MS" panose="020B0603020202020204" pitchFamily="34" charset="0"/>
              </a:rPr>
              <a:t>With the </a:t>
            </a:r>
            <a:r>
              <a:rPr lang="fr-BE" sz="3600" b="1" dirty="0">
                <a:solidFill>
                  <a:srgbClr val="4753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ambition</a:t>
            </a:r>
            <a:r>
              <a:rPr lang="fr-BE" sz="3600" dirty="0">
                <a:solidFill>
                  <a:srgbClr val="47536C"/>
                </a:solidFill>
                <a:latin typeface="Trebuchet MS" panose="020B0603020202020204" pitchFamily="34" charset="0"/>
              </a:rPr>
              <a:t> to grow, following the market cycles.</a:t>
            </a:r>
            <a:br>
              <a:rPr lang="fr-BE" sz="3600" dirty="0">
                <a:solidFill>
                  <a:srgbClr val="47536C"/>
                </a:solidFill>
                <a:latin typeface="Trebuchet MS" panose="020B0603020202020204" pitchFamily="34" charset="0"/>
              </a:rPr>
            </a:br>
            <a:r>
              <a:rPr lang="fr-BE" sz="3600" dirty="0">
                <a:solidFill>
                  <a:srgbClr val="47536C"/>
                </a:solidFill>
                <a:latin typeface="Trebuchet MS" panose="020B0603020202020204" pitchFamily="34" charset="0"/>
              </a:rPr>
              <a:t>With « </a:t>
            </a:r>
            <a:r>
              <a:rPr lang="fr-BE" sz="3600" b="1" dirty="0">
                <a:solidFill>
                  <a:srgbClr val="4753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positive mind</a:t>
            </a:r>
            <a:r>
              <a:rPr lang="fr-BE" sz="3600" dirty="0">
                <a:solidFill>
                  <a:srgbClr val="47536C"/>
                </a:solidFill>
                <a:latin typeface="Trebuchet MS" panose="020B0603020202020204" pitchFamily="34" charset="0"/>
              </a:rPr>
              <a:t> » as key word.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BC3882-944B-457E-A540-D1B31DB08E7E}"/>
              </a:ext>
            </a:extLst>
          </p:cNvPr>
          <p:cNvSpPr txBox="1"/>
          <p:nvPr/>
        </p:nvSpPr>
        <p:spPr>
          <a:xfrm>
            <a:off x="7820025" y="4379113"/>
            <a:ext cx="104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i="1" dirty="0">
                <a:solidFill>
                  <a:srgbClr val="DB274A"/>
                </a:solidFill>
                <a:latin typeface="Trebuchet MS" panose="020B0603020202020204" pitchFamily="34" charset="0"/>
              </a:rPr>
              <a:t>„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105FD0-BAA5-40AB-8DDC-2F9D84B0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2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2CCFD0-9FCD-4596-B774-BFA01E166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5A860-9ACC-430B-804D-DF7E0486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Agenda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A1747-5946-49B3-A503-AD66E9781959}"/>
              </a:ext>
            </a:extLst>
          </p:cNvPr>
          <p:cNvSpPr/>
          <p:nvPr/>
        </p:nvSpPr>
        <p:spPr>
          <a:xfrm>
            <a:off x="6162669" y="2769976"/>
            <a:ext cx="6029325" cy="561975"/>
          </a:xfrm>
          <a:prstGeom prst="rect">
            <a:avLst/>
          </a:prstGeom>
          <a:solidFill>
            <a:srgbClr val="DB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000" b="1" dirty="0">
                <a:latin typeface="Trebuchet MS" panose="020B0603020202020204" pitchFamily="34" charset="0"/>
              </a:rPr>
              <a:t>Strategy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E987B2-F3B0-4F63-A343-A0E2A4AD9107}"/>
              </a:ext>
            </a:extLst>
          </p:cNvPr>
          <p:cNvSpPr/>
          <p:nvPr/>
        </p:nvSpPr>
        <p:spPr>
          <a:xfrm>
            <a:off x="6162670" y="3674985"/>
            <a:ext cx="6029325" cy="561975"/>
          </a:xfrm>
          <a:prstGeom prst="rect">
            <a:avLst/>
          </a:prstGeom>
          <a:solidFill>
            <a:srgbClr val="DB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000" b="1" dirty="0">
                <a:latin typeface="Trebuchet MS" panose="020B0603020202020204" pitchFamily="34" charset="0"/>
              </a:rPr>
              <a:t>Real Estate Portfolio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D93CE8-5634-4338-BFA2-6E427A07C083}"/>
              </a:ext>
            </a:extLst>
          </p:cNvPr>
          <p:cNvSpPr/>
          <p:nvPr/>
        </p:nvSpPr>
        <p:spPr>
          <a:xfrm>
            <a:off x="6162675" y="4527045"/>
            <a:ext cx="6029325" cy="561975"/>
          </a:xfrm>
          <a:prstGeom prst="rect">
            <a:avLst/>
          </a:prstGeom>
          <a:solidFill>
            <a:srgbClr val="DB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000" b="1" dirty="0">
                <a:latin typeface="Trebuchet MS" panose="020B0603020202020204" pitchFamily="34" charset="0"/>
              </a:rPr>
              <a:t>Financing Structure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BB7C6A-9394-4740-BC92-6E11EB4DD1B9}"/>
              </a:ext>
            </a:extLst>
          </p:cNvPr>
          <p:cNvSpPr/>
          <p:nvPr/>
        </p:nvSpPr>
        <p:spPr>
          <a:xfrm>
            <a:off x="6162675" y="5414496"/>
            <a:ext cx="6029325" cy="561975"/>
          </a:xfrm>
          <a:prstGeom prst="rect">
            <a:avLst/>
          </a:prstGeom>
          <a:solidFill>
            <a:srgbClr val="DB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000" b="1" dirty="0">
                <a:latin typeface="Trebuchet MS" panose="020B0603020202020204" pitchFamily="34" charset="0"/>
              </a:rPr>
              <a:t>Data per share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CF5B99-0FFA-4D98-8FDE-80871A2F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3</a:t>
            </a:fld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1A328E-035B-4494-AC78-A2AC6CB5DCE0}"/>
              </a:ext>
            </a:extLst>
          </p:cNvPr>
          <p:cNvSpPr txBox="1"/>
          <p:nvPr/>
        </p:nvSpPr>
        <p:spPr>
          <a:xfrm>
            <a:off x="11639550" y="2142371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p. 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411C80-A659-41E5-B3F0-55FB1BBEED33}"/>
              </a:ext>
            </a:extLst>
          </p:cNvPr>
          <p:cNvSpPr txBox="1"/>
          <p:nvPr/>
        </p:nvSpPr>
        <p:spPr>
          <a:xfrm>
            <a:off x="11639550" y="297219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p. 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B1CC32-556B-4991-8B4B-DD3504319259}"/>
              </a:ext>
            </a:extLst>
          </p:cNvPr>
          <p:cNvSpPr txBox="1"/>
          <p:nvPr/>
        </p:nvSpPr>
        <p:spPr>
          <a:xfrm>
            <a:off x="11639550" y="3889860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p. 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1C76BF-6C31-4017-B5EE-D686B1DEF39D}"/>
              </a:ext>
            </a:extLst>
          </p:cNvPr>
          <p:cNvSpPr txBox="1"/>
          <p:nvPr/>
        </p:nvSpPr>
        <p:spPr>
          <a:xfrm>
            <a:off x="11534769" y="4719688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p. 13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BD56E9-619A-493B-B7F2-3F6589D15EC0}"/>
              </a:ext>
            </a:extLst>
          </p:cNvPr>
          <p:cNvSpPr/>
          <p:nvPr/>
        </p:nvSpPr>
        <p:spPr>
          <a:xfrm>
            <a:off x="6162675" y="1839623"/>
            <a:ext cx="6029325" cy="561975"/>
          </a:xfrm>
          <a:prstGeom prst="rect">
            <a:avLst/>
          </a:prstGeom>
          <a:solidFill>
            <a:srgbClr val="DB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000" b="1" dirty="0">
                <a:latin typeface="Trebuchet MS" panose="020B0603020202020204" pitchFamily="34" charset="0"/>
              </a:rPr>
              <a:t>Ascencio in a nutshell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73EF9D1-B714-42C1-AA6A-482B1F0380AE}"/>
              </a:ext>
            </a:extLst>
          </p:cNvPr>
          <p:cNvSpPr txBox="1"/>
          <p:nvPr/>
        </p:nvSpPr>
        <p:spPr>
          <a:xfrm>
            <a:off x="11620503" y="2038625"/>
            <a:ext cx="64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p. 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DE28D1F-BBAB-404E-AC3B-061070E645E7}"/>
              </a:ext>
            </a:extLst>
          </p:cNvPr>
          <p:cNvSpPr txBox="1"/>
          <p:nvPr/>
        </p:nvSpPr>
        <p:spPr>
          <a:xfrm>
            <a:off x="11506191" y="5571748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p. 14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F7E5E3F-41EF-4EFA-8CA3-08E61BAC1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7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rrain, extérieur, ciel, bâtiment&#10;&#10;Description générée automatiquement">
            <a:extLst>
              <a:ext uri="{FF2B5EF4-FFF2-40B4-BE49-F238E27FC236}">
                <a16:creationId xmlns:a16="http://schemas.microsoft.com/office/drawing/2014/main" id="{32C7C73D-CF23-4FD0-97EF-ED68E4296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82" y="1783046"/>
            <a:ext cx="7353755" cy="49025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4AD3C1-8266-4DDE-95BF-C79E865F5913}"/>
              </a:ext>
            </a:extLst>
          </p:cNvPr>
          <p:cNvSpPr/>
          <p:nvPr/>
        </p:nvSpPr>
        <p:spPr>
          <a:xfrm>
            <a:off x="240534" y="1214162"/>
            <a:ext cx="5105401" cy="4540362"/>
          </a:xfrm>
          <a:prstGeom prst="rect">
            <a:avLst/>
          </a:prstGeom>
          <a:solidFill>
            <a:srgbClr val="DB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1" name="Graphique 10" descr="Histogramme montrant une tendance à la hausse">
            <a:extLst>
              <a:ext uri="{FF2B5EF4-FFF2-40B4-BE49-F238E27FC236}">
                <a16:creationId xmlns:a16="http://schemas.microsoft.com/office/drawing/2014/main" id="{C5E770EF-7075-4B49-A7A0-FB46514F1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912" y="4815801"/>
            <a:ext cx="714365" cy="7143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9A9F631-D474-4F51-98BF-7DCFDEC0E704}"/>
              </a:ext>
            </a:extLst>
          </p:cNvPr>
          <p:cNvSpPr/>
          <p:nvPr/>
        </p:nvSpPr>
        <p:spPr>
          <a:xfrm>
            <a:off x="410770" y="1386652"/>
            <a:ext cx="4724390" cy="9001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2B2303-0BFA-418A-A4B1-4E52F7C507CF}"/>
              </a:ext>
            </a:extLst>
          </p:cNvPr>
          <p:cNvSpPr/>
          <p:nvPr/>
        </p:nvSpPr>
        <p:spPr>
          <a:xfrm>
            <a:off x="413161" y="2471993"/>
            <a:ext cx="4724390" cy="9001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BFE8DF-3F16-460E-9FFC-0680AAC0541F}"/>
              </a:ext>
            </a:extLst>
          </p:cNvPr>
          <p:cNvSpPr/>
          <p:nvPr/>
        </p:nvSpPr>
        <p:spPr>
          <a:xfrm>
            <a:off x="413161" y="3565967"/>
            <a:ext cx="4724390" cy="9001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1" name="Graphique 20" descr="Repère">
            <a:extLst>
              <a:ext uri="{FF2B5EF4-FFF2-40B4-BE49-F238E27FC236}">
                <a16:creationId xmlns:a16="http://schemas.microsoft.com/office/drawing/2014/main" id="{67A113CC-1DB3-43DF-A0B1-961A293A9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645" y="2552409"/>
            <a:ext cx="783420" cy="7834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9715F6D-50D4-4AE5-89A4-42C0F73784C4}"/>
              </a:ext>
            </a:extLst>
          </p:cNvPr>
          <p:cNvSpPr/>
          <p:nvPr/>
        </p:nvSpPr>
        <p:spPr>
          <a:xfrm>
            <a:off x="413161" y="4644310"/>
            <a:ext cx="4724390" cy="9977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Graphique 24" descr="Caddie">
            <a:extLst>
              <a:ext uri="{FF2B5EF4-FFF2-40B4-BE49-F238E27FC236}">
                <a16:creationId xmlns:a16="http://schemas.microsoft.com/office/drawing/2014/main" id="{32BF6660-0737-49E1-B5EA-5BB610D05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3241" y="3692818"/>
            <a:ext cx="707222" cy="7072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A35798-2B0E-425D-B751-BF464F1E8061}"/>
              </a:ext>
            </a:extLst>
          </p:cNvPr>
          <p:cNvSpPr txBox="1"/>
          <p:nvPr/>
        </p:nvSpPr>
        <p:spPr>
          <a:xfrm>
            <a:off x="1332982" y="1666938"/>
            <a:ext cx="275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102 buildings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83281F-1BDC-405D-95F6-F7433DCF0717}"/>
              </a:ext>
            </a:extLst>
          </p:cNvPr>
          <p:cNvSpPr txBox="1"/>
          <p:nvPr/>
        </p:nvSpPr>
        <p:spPr>
          <a:xfrm>
            <a:off x="1329518" y="2740492"/>
            <a:ext cx="434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Belgium, France &amp; Spain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4F0559-7376-4676-BF1E-E73876F45D3E}"/>
              </a:ext>
            </a:extLst>
          </p:cNvPr>
          <p:cNvSpPr txBox="1"/>
          <p:nvPr/>
        </p:nvSpPr>
        <p:spPr>
          <a:xfrm>
            <a:off x="3343280" y="3428999"/>
            <a:ext cx="3781420" cy="38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48D66D-605D-47F0-9D3C-FB1D084A2453}"/>
              </a:ext>
            </a:extLst>
          </p:cNvPr>
          <p:cNvSpPr txBox="1"/>
          <p:nvPr/>
        </p:nvSpPr>
        <p:spPr>
          <a:xfrm>
            <a:off x="1329518" y="3565967"/>
            <a:ext cx="3571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A dozen of activity sectors – dominance of the food sector (&gt;30%)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8EB458-5D34-4144-9736-8949E6AD70CC}"/>
              </a:ext>
            </a:extLst>
          </p:cNvPr>
          <p:cNvSpPr txBox="1"/>
          <p:nvPr/>
        </p:nvSpPr>
        <p:spPr>
          <a:xfrm>
            <a:off x="1359904" y="4958511"/>
            <a:ext cx="357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Market capitalisation : 376 KEUR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FA2792-3718-48E6-9708-1AD604653835}"/>
              </a:ext>
            </a:extLst>
          </p:cNvPr>
          <p:cNvSpPr txBox="1"/>
          <p:nvPr/>
        </p:nvSpPr>
        <p:spPr>
          <a:xfrm>
            <a:off x="8494295" y="1478738"/>
            <a:ext cx="3697705" cy="646331"/>
          </a:xfrm>
          <a:prstGeom prst="rect">
            <a:avLst/>
          </a:prstGeom>
          <a:solidFill>
            <a:srgbClr val="47536C"/>
          </a:solidFill>
        </p:spPr>
        <p:txBody>
          <a:bodyPr wrap="square" rtlCol="0" anchor="ctr">
            <a:spAutoFit/>
          </a:bodyPr>
          <a:lstStyle/>
          <a:p>
            <a:r>
              <a:rPr lang="fr-BE" sz="3600" b="1" i="1" dirty="0">
                <a:solidFill>
                  <a:srgbClr val="DB274A"/>
                </a:solidFill>
              </a:rPr>
              <a:t>We are </a:t>
            </a:r>
            <a:r>
              <a:rPr lang="fr-BE" sz="3600" b="1" i="1" dirty="0">
                <a:solidFill>
                  <a:srgbClr val="DB27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59E969-89CC-4D33-A305-7A411B7A977E}"/>
              </a:ext>
            </a:extLst>
          </p:cNvPr>
          <p:cNvSpPr txBox="1"/>
          <p:nvPr/>
        </p:nvSpPr>
        <p:spPr>
          <a:xfrm>
            <a:off x="11427591" y="1148554"/>
            <a:ext cx="104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i="1" dirty="0">
                <a:solidFill>
                  <a:srgbClr val="DB274A"/>
                </a:solidFill>
                <a:latin typeface="Trebuchet MS" panose="020B0603020202020204" pitchFamily="34" charset="0"/>
              </a:rPr>
              <a:t>„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54358B-48FA-47EA-92E3-066B3187C42A}"/>
              </a:ext>
            </a:extLst>
          </p:cNvPr>
          <p:cNvSpPr txBox="1"/>
          <p:nvPr/>
        </p:nvSpPr>
        <p:spPr>
          <a:xfrm>
            <a:off x="257185" y="198657"/>
            <a:ext cx="5987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dirty="0">
                <a:solidFill>
                  <a:srgbClr val="47536C"/>
                </a:solidFill>
                <a:latin typeface="Trebuchet MS" panose="020B0603020202020204" pitchFamily="34" charset="0"/>
              </a:rPr>
              <a:t>Ascencio in a nutshell</a:t>
            </a:r>
          </a:p>
        </p:txBody>
      </p:sp>
      <p:pic>
        <p:nvPicPr>
          <p:cNvPr id="15" name="Graphique 14" descr="Kiosque">
            <a:extLst>
              <a:ext uri="{FF2B5EF4-FFF2-40B4-BE49-F238E27FC236}">
                <a16:creationId xmlns:a16="http://schemas.microsoft.com/office/drawing/2014/main" id="{C6632734-42A9-409D-820F-2A7DEC80A2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2913" y="1484593"/>
            <a:ext cx="714365" cy="71436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1A82EE-FCC7-43D6-A503-EDBB3139B3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extérieur, patinage, bâtiment, route&#10;&#10;Description générée automatiquement">
            <a:extLst>
              <a:ext uri="{FF2B5EF4-FFF2-40B4-BE49-F238E27FC236}">
                <a16:creationId xmlns:a16="http://schemas.microsoft.com/office/drawing/2014/main" id="{997C0768-D85C-40DD-AC29-719D233F26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1938869" y="1090613"/>
            <a:ext cx="10253131" cy="57673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B019EC-615D-4552-9379-405CD05E7D72}"/>
              </a:ext>
            </a:extLst>
          </p:cNvPr>
          <p:cNvSpPr/>
          <p:nvPr/>
        </p:nvSpPr>
        <p:spPr>
          <a:xfrm>
            <a:off x="1704975" y="3992503"/>
            <a:ext cx="1885950" cy="2257425"/>
          </a:xfrm>
          <a:prstGeom prst="rect">
            <a:avLst/>
          </a:prstGeom>
          <a:solidFill>
            <a:srgbClr val="47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latin typeface="Trebuchet MS" panose="020B0603020202020204" pitchFamily="34" charset="0"/>
              </a:rPr>
              <a:t>EPRA Index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656225-B4E3-40D2-9578-266BCDEF5980}"/>
              </a:ext>
            </a:extLst>
          </p:cNvPr>
          <p:cNvSpPr/>
          <p:nvPr/>
        </p:nvSpPr>
        <p:spPr>
          <a:xfrm>
            <a:off x="9878996" y="4132385"/>
            <a:ext cx="1885950" cy="2257425"/>
          </a:xfrm>
          <a:prstGeom prst="rect">
            <a:avLst/>
          </a:prstGeom>
          <a:solidFill>
            <a:srgbClr val="DB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b="1" dirty="0">
              <a:latin typeface="Trebuchet MS" panose="020B0603020202020204" pitchFamily="34" charset="0"/>
            </a:endParaRPr>
          </a:p>
          <a:p>
            <a:pPr algn="ctr"/>
            <a:r>
              <a:rPr lang="fr-BE" b="1" dirty="0">
                <a:latin typeface="Trebuchet MS" panose="020B0603020202020204" pitchFamily="34" charset="0"/>
              </a:rPr>
              <a:t>Challenges in the retail sector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6D2AAB-9C31-4296-8649-BC77CFC72622}"/>
              </a:ext>
            </a:extLst>
          </p:cNvPr>
          <p:cNvSpPr/>
          <p:nvPr/>
        </p:nvSpPr>
        <p:spPr>
          <a:xfrm>
            <a:off x="8199887" y="2692645"/>
            <a:ext cx="2209067" cy="2257425"/>
          </a:xfrm>
          <a:prstGeom prst="rect">
            <a:avLst/>
          </a:prstGeom>
          <a:solidFill>
            <a:srgbClr val="47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latin typeface="Trebuchet MS" panose="020B0603020202020204" pitchFamily="34" charset="0"/>
              </a:rPr>
              <a:t>A small &amp; agile team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9EBAAB-5F3B-4B08-85F7-70A991F30D4B}"/>
              </a:ext>
            </a:extLst>
          </p:cNvPr>
          <p:cNvSpPr/>
          <p:nvPr/>
        </p:nvSpPr>
        <p:spPr>
          <a:xfrm>
            <a:off x="2765089" y="2300287"/>
            <a:ext cx="1885950" cy="2257425"/>
          </a:xfrm>
          <a:prstGeom prst="rect">
            <a:avLst/>
          </a:prstGeom>
          <a:solidFill>
            <a:srgbClr val="DB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latin typeface="Trebuchet MS" panose="020B0603020202020204" pitchFamily="34" charset="0"/>
              </a:rPr>
              <a:t>A dividend offering an attractive yield (&gt; 6%)  for investors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B8E5390-3CAA-4456-BAE2-2DFF8031F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route, ciel, scène, passage&#10;&#10;Description générée automatiquement">
            <a:extLst>
              <a:ext uri="{FF2B5EF4-FFF2-40B4-BE49-F238E27FC236}">
                <a16:creationId xmlns:a16="http://schemas.microsoft.com/office/drawing/2014/main" id="{D21C2470-E496-44B9-B481-91F539C93A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568"/>
            <a:ext cx="8705851" cy="431414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00898E-4703-40B0-A573-F0188DCD2879}"/>
              </a:ext>
            </a:extLst>
          </p:cNvPr>
          <p:cNvSpPr/>
          <p:nvPr/>
        </p:nvSpPr>
        <p:spPr>
          <a:xfrm>
            <a:off x="6276974" y="1847850"/>
            <a:ext cx="5810751" cy="4960270"/>
          </a:xfrm>
          <a:prstGeom prst="rect">
            <a:avLst/>
          </a:prstGeom>
          <a:solidFill>
            <a:srgbClr val="47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latin typeface="Trebuchet MS" panose="020B0603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037DDF6-5EF5-47EA-90C6-AC7C3B00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515600" cy="1325563"/>
          </a:xfrm>
        </p:spPr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   Ascencio Strategy</a:t>
            </a:r>
            <a:endParaRPr lang="fr-BE" dirty="0"/>
          </a:p>
        </p:txBody>
      </p:sp>
      <p:pic>
        <p:nvPicPr>
          <p:cNvPr id="9" name="Graphique 8" descr="Mille">
            <a:extLst>
              <a:ext uri="{FF2B5EF4-FFF2-40B4-BE49-F238E27FC236}">
                <a16:creationId xmlns:a16="http://schemas.microsoft.com/office/drawing/2014/main" id="{65E5C48D-09A5-44A1-9827-701C2DA6C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191" y="1981572"/>
            <a:ext cx="457200" cy="4572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44C9201-390E-42B2-ADBB-687D5C748D13}"/>
              </a:ext>
            </a:extLst>
          </p:cNvPr>
          <p:cNvSpPr txBox="1"/>
          <p:nvPr/>
        </p:nvSpPr>
        <p:spPr>
          <a:xfrm>
            <a:off x="6901453" y="2022412"/>
            <a:ext cx="469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  <a:latin typeface="Trebuchet MS" panose="020B0603020202020204" pitchFamily="34" charset="0"/>
              </a:rPr>
              <a:t>Target investments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Retail Park out-of-town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Stand alone with top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Structures urban retail complex</a:t>
            </a:r>
          </a:p>
        </p:txBody>
      </p:sp>
      <p:pic>
        <p:nvPicPr>
          <p:cNvPr id="13" name="Graphique 12" descr="Graphique à secteurs">
            <a:extLst>
              <a:ext uri="{FF2B5EF4-FFF2-40B4-BE49-F238E27FC236}">
                <a16:creationId xmlns:a16="http://schemas.microsoft.com/office/drawing/2014/main" id="{369C02D2-54D3-454B-B110-B9CD22510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1724" y="3575170"/>
            <a:ext cx="548127" cy="54812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18BC5F6-829B-4D0E-ABE2-AB5248771214}"/>
              </a:ext>
            </a:extLst>
          </p:cNvPr>
          <p:cNvSpPr txBox="1"/>
          <p:nvPr/>
        </p:nvSpPr>
        <p:spPr>
          <a:xfrm>
            <a:off x="7014601" y="3592322"/>
            <a:ext cx="4597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  <a:latin typeface="Trebuchet MS" panose="020B0603020202020204" pitchFamily="34" charset="0"/>
              </a:rPr>
              <a:t>Sectorial diversification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Optimization of the commercial 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Focus on food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Progressive inclusion of entertainment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Collecting digital data on site</a:t>
            </a:r>
          </a:p>
        </p:txBody>
      </p:sp>
      <p:pic>
        <p:nvPicPr>
          <p:cNvPr id="17" name="Graphique 16" descr="Avertissement">
            <a:extLst>
              <a:ext uri="{FF2B5EF4-FFF2-40B4-BE49-F238E27FC236}">
                <a16:creationId xmlns:a16="http://schemas.microsoft.com/office/drawing/2014/main" id="{5EF72330-B171-4986-96CF-F759DDEE0C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9569" y="5505903"/>
            <a:ext cx="576012" cy="57601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4192C8B-0AA9-473C-8C9B-1177EADC7DC1}"/>
              </a:ext>
            </a:extLst>
          </p:cNvPr>
          <p:cNvSpPr txBox="1"/>
          <p:nvPr/>
        </p:nvSpPr>
        <p:spPr>
          <a:xfrm>
            <a:off x="6948902" y="5607791"/>
            <a:ext cx="4597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  <a:latin typeface="Trebuchet MS" panose="020B0603020202020204" pitchFamily="34" charset="0"/>
              </a:rPr>
              <a:t>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Core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  <a:latin typeface="Trebuchet MS" panose="020B0603020202020204" pitchFamily="34" charset="0"/>
              </a:rPr>
              <a:t>Ad. Value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6776E28E-C654-47D4-B9F1-9227C4FA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6</a:t>
            </a:fld>
            <a:endParaRPr lang="fr-BE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BC20493-69B2-451A-8188-8DA828D21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7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47920F-C55F-4E05-AE3A-A4E401DD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 Real Estate Portfolio</a:t>
            </a:r>
            <a:b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</a:br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 </a:t>
            </a:r>
            <a:r>
              <a:rPr lang="fr-BE" sz="2800" dirty="0">
                <a:solidFill>
                  <a:srgbClr val="47536C"/>
                </a:solidFill>
                <a:latin typeface="Trebuchet MS" panose="020B0603020202020204" pitchFamily="34" charset="0"/>
              </a:rPr>
              <a:t>Key figures </a:t>
            </a:r>
            <a:r>
              <a:rPr lang="fr-BE" sz="2000" dirty="0">
                <a:solidFill>
                  <a:srgbClr val="47536C"/>
                </a:solidFill>
                <a:latin typeface="Trebuchet MS" panose="020B0603020202020204" pitchFamily="34" charset="0"/>
              </a:rPr>
              <a:t>at 30/06/2019</a:t>
            </a:r>
            <a:endParaRPr lang="fr-BE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2F2FD7-4325-4146-8B36-A845B72622AA}"/>
              </a:ext>
            </a:extLst>
          </p:cNvPr>
          <p:cNvSpPr/>
          <p:nvPr/>
        </p:nvSpPr>
        <p:spPr>
          <a:xfrm>
            <a:off x="1106905" y="1809750"/>
            <a:ext cx="10170695" cy="1895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7AE4C1-A1F3-4E3F-BD02-06513613765D}"/>
              </a:ext>
            </a:extLst>
          </p:cNvPr>
          <p:cNvSpPr txBox="1"/>
          <p:nvPr/>
        </p:nvSpPr>
        <p:spPr>
          <a:xfrm>
            <a:off x="1423422" y="2096985"/>
            <a:ext cx="125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Fair Value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D3076C-4330-4889-ACF5-95731A321B50}"/>
              </a:ext>
            </a:extLst>
          </p:cNvPr>
          <p:cNvSpPr txBox="1"/>
          <p:nvPr/>
        </p:nvSpPr>
        <p:spPr>
          <a:xfrm>
            <a:off x="4172389" y="2096985"/>
            <a:ext cx="173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Passing Rents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141DCE-9519-4BF6-A453-21FA28A1838D}"/>
              </a:ext>
            </a:extLst>
          </p:cNvPr>
          <p:cNvSpPr txBox="1"/>
          <p:nvPr/>
        </p:nvSpPr>
        <p:spPr>
          <a:xfrm>
            <a:off x="6878370" y="2096985"/>
            <a:ext cx="190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Occupancy Rate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595B105-8219-485C-9EB3-F0C25BAAB9E6}"/>
              </a:ext>
            </a:extLst>
          </p:cNvPr>
          <p:cNvSpPr txBox="1"/>
          <p:nvPr/>
        </p:nvSpPr>
        <p:spPr>
          <a:xfrm>
            <a:off x="9773338" y="2105006"/>
            <a:ext cx="182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Gross Yield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83CDF53-8B14-42BE-A82F-54124A3AA534}"/>
              </a:ext>
            </a:extLst>
          </p:cNvPr>
          <p:cNvSpPr txBox="1"/>
          <p:nvPr/>
        </p:nvSpPr>
        <p:spPr>
          <a:xfrm>
            <a:off x="1295085" y="2649803"/>
            <a:ext cx="181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solidFill>
                  <a:srgbClr val="DB274A"/>
                </a:solidFill>
              </a:rPr>
              <a:t>623 MEUR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F296EF4-A671-45DF-ADFF-566DD68D79E6}"/>
              </a:ext>
            </a:extLst>
          </p:cNvPr>
          <p:cNvSpPr txBox="1"/>
          <p:nvPr/>
        </p:nvSpPr>
        <p:spPr>
          <a:xfrm>
            <a:off x="4132282" y="2649803"/>
            <a:ext cx="181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solidFill>
                  <a:srgbClr val="DB274A"/>
                </a:solidFill>
              </a:rPr>
              <a:t>42 MEUR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7E2F934-1867-49DF-9908-FBA8162FCD43}"/>
              </a:ext>
            </a:extLst>
          </p:cNvPr>
          <p:cNvSpPr txBox="1"/>
          <p:nvPr/>
        </p:nvSpPr>
        <p:spPr>
          <a:xfrm>
            <a:off x="7202908" y="2649803"/>
            <a:ext cx="181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solidFill>
                  <a:srgbClr val="DB274A"/>
                </a:solidFill>
              </a:rPr>
              <a:t>96,6%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129507E-7908-43AF-ACB6-BA4C6466B67B}"/>
              </a:ext>
            </a:extLst>
          </p:cNvPr>
          <p:cNvSpPr txBox="1"/>
          <p:nvPr/>
        </p:nvSpPr>
        <p:spPr>
          <a:xfrm>
            <a:off x="9988373" y="2649803"/>
            <a:ext cx="181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solidFill>
                  <a:srgbClr val="DB274A"/>
                </a:solidFill>
              </a:rPr>
              <a:t>6,5%</a:t>
            </a:r>
          </a:p>
        </p:txBody>
      </p:sp>
      <p:pic>
        <p:nvPicPr>
          <p:cNvPr id="19" name="Image 18" descr="Une image contenant ciel, extérieur, terrain, personne&#10;&#10;Description générée automatiquement">
            <a:extLst>
              <a:ext uri="{FF2B5EF4-FFF2-40B4-BE49-F238E27FC236}">
                <a16:creationId xmlns:a16="http://schemas.microsoft.com/office/drawing/2014/main" id="{FF48C4B7-6D3E-4009-9132-CB6D1C70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292" y="3356509"/>
            <a:ext cx="5027408" cy="3351605"/>
          </a:xfrm>
          <a:prstGeom prst="rect">
            <a:avLst/>
          </a:prstGeom>
        </p:spPr>
      </p:pic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A37FB1E1-40FF-4CC7-A789-DD75FDD2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7</a:t>
            </a:fld>
            <a:endParaRPr lang="fr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492CB5-526D-4BBE-96D3-DF57EEF4B9A3}"/>
              </a:ext>
            </a:extLst>
          </p:cNvPr>
          <p:cNvSpPr/>
          <p:nvPr/>
        </p:nvSpPr>
        <p:spPr>
          <a:xfrm>
            <a:off x="11610975" y="3968894"/>
            <a:ext cx="581025" cy="2231881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488EF3-F02C-453E-8BAE-02815197B039}"/>
              </a:ext>
            </a:extLst>
          </p:cNvPr>
          <p:cNvSpPr/>
          <p:nvPr/>
        </p:nvSpPr>
        <p:spPr>
          <a:xfrm>
            <a:off x="9239250" y="6200775"/>
            <a:ext cx="2952750" cy="657225"/>
          </a:xfrm>
          <a:prstGeom prst="rect">
            <a:avLst/>
          </a:prstGeom>
          <a:solidFill>
            <a:srgbClr val="DB274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556BF90-8476-451C-9143-A2042A686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87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0348B-4B1B-41E8-AE3A-AE7F4559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54" y="188301"/>
            <a:ext cx="10515600" cy="1325563"/>
          </a:xfrm>
        </p:spPr>
        <p:txBody>
          <a:bodyPr>
            <a:normAutofit/>
          </a:bodyPr>
          <a:lstStyle/>
          <a:p>
            <a:r>
              <a:rPr lang="fr-BE" sz="4900" b="1" dirty="0">
                <a:solidFill>
                  <a:srgbClr val="47536C"/>
                </a:solidFill>
                <a:latin typeface="Trebuchet MS" panose="020B0603020202020204" pitchFamily="34" charset="0"/>
              </a:rPr>
              <a:t>Real Estate Portfolio</a:t>
            </a:r>
            <a:b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</a:br>
            <a:r>
              <a:rPr lang="fr-BE" sz="3100" dirty="0">
                <a:solidFill>
                  <a:srgbClr val="47536C"/>
                </a:solidFill>
                <a:latin typeface="Trebuchet MS" panose="020B0603020202020204" pitchFamily="34" charset="0"/>
              </a:rPr>
              <a:t>Growth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85D230-F2E4-4856-8D35-F170870B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8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C4D146-B39A-40C7-B1A4-CBB61DF69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67" y="1513864"/>
            <a:ext cx="5301418" cy="492369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4B6E420-4C5E-464E-B600-11AED1A2C35D}"/>
              </a:ext>
            </a:extLst>
          </p:cNvPr>
          <p:cNvSpPr txBox="1"/>
          <p:nvPr/>
        </p:nvSpPr>
        <p:spPr>
          <a:xfrm>
            <a:off x="8791157" y="1315610"/>
            <a:ext cx="325755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400" b="1" i="1" dirty="0">
                <a:solidFill>
                  <a:srgbClr val="47536C"/>
                </a:solidFill>
                <a:latin typeface="Trebuchet MS" panose="020B0603020202020204" pitchFamily="34" charset="0"/>
              </a:rPr>
              <a:t>Room for investment (70MEUR)</a:t>
            </a:r>
          </a:p>
          <a:p>
            <a:endParaRPr lang="fr-BE" sz="2400" b="1" dirty="0">
              <a:solidFill>
                <a:srgbClr val="47536C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190F71D-E9B0-4B52-B215-483183642430}"/>
              </a:ext>
            </a:extLst>
          </p:cNvPr>
          <p:cNvSpPr txBox="1"/>
          <p:nvPr/>
        </p:nvSpPr>
        <p:spPr>
          <a:xfrm>
            <a:off x="11317651" y="1404911"/>
            <a:ext cx="104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i="1" dirty="0">
                <a:solidFill>
                  <a:srgbClr val="DB274A"/>
                </a:solidFill>
                <a:latin typeface="Trebuchet MS" panose="020B0603020202020204" pitchFamily="34" charset="0"/>
              </a:rPr>
              <a:t>„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46D2B2-2BC6-4130-BE5E-1B5AC4DF6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75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3151AF-346B-49AA-9BFC-C55DA3B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BE" b="1" dirty="0">
                <a:solidFill>
                  <a:srgbClr val="47536C"/>
                </a:solidFill>
                <a:latin typeface="Trebuchet MS" panose="020B0603020202020204" pitchFamily="34" charset="0"/>
              </a:rPr>
              <a:t> Real Estate Portfolio </a:t>
            </a:r>
            <a:endParaRPr lang="fr-BE" dirty="0"/>
          </a:p>
        </p:txBody>
      </p:sp>
      <p:pic>
        <p:nvPicPr>
          <p:cNvPr id="6" name="Image 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3D3B75E-7B23-4620-8256-A765458C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45" y="1662113"/>
            <a:ext cx="7020055" cy="51958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7F41B62-15D4-4D27-BD04-85D567F67528}"/>
              </a:ext>
            </a:extLst>
          </p:cNvPr>
          <p:cNvSpPr txBox="1"/>
          <p:nvPr/>
        </p:nvSpPr>
        <p:spPr>
          <a:xfrm>
            <a:off x="1100138" y="1504950"/>
            <a:ext cx="711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47536C"/>
                </a:solidFill>
                <a:latin typeface="Trebuchet MS" panose="020B0603020202020204" pitchFamily="34" charset="0"/>
              </a:rPr>
              <a:t>Geographical diversification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10E460-A851-4A48-A17A-3578AFD8045F}"/>
              </a:ext>
            </a:extLst>
          </p:cNvPr>
          <p:cNvSpPr txBox="1"/>
          <p:nvPr/>
        </p:nvSpPr>
        <p:spPr>
          <a:xfrm>
            <a:off x="1100138" y="2339735"/>
            <a:ext cx="3886200" cy="353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DB274A"/>
                </a:solidFill>
                <a:latin typeface="Trebuchet MS" panose="020B0603020202020204" pitchFamily="34" charset="0"/>
              </a:rPr>
              <a:t>Belgium</a:t>
            </a:r>
            <a:endParaRPr lang="fr-BE" b="1" dirty="0">
              <a:solidFill>
                <a:srgbClr val="DB274A"/>
              </a:solidFill>
              <a:latin typeface="Trebuchet MS" panose="020B0603020202020204" pitchFamily="34" charset="0"/>
            </a:endParaRPr>
          </a:p>
          <a:p>
            <a:r>
              <a:rPr lang="fr-BE" sz="1050" b="1" dirty="0">
                <a:solidFill>
                  <a:srgbClr val="47536C"/>
                </a:solidFill>
                <a:latin typeface="Trebuchet MS" panose="020B0603020202020204" pitchFamily="34" charset="0"/>
              </a:rPr>
              <a:t>€377 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million of </a:t>
            </a:r>
            <a:r>
              <a:rPr lang="fr-BE" sz="1050" dirty="0" err="1">
                <a:solidFill>
                  <a:srgbClr val="47536C"/>
                </a:solidFill>
                <a:latin typeface="Trebuchet MS" panose="020B0603020202020204" pitchFamily="34" charset="0"/>
              </a:rPr>
              <a:t>fair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 value</a:t>
            </a:r>
          </a:p>
          <a:p>
            <a:r>
              <a:rPr lang="fr-BE" sz="1050" b="1" dirty="0">
                <a:solidFill>
                  <a:srgbClr val="47536C"/>
                </a:solidFill>
                <a:latin typeface="Trebuchet MS" panose="020B0603020202020204" pitchFamily="34" charset="0"/>
              </a:rPr>
              <a:t>61 %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 of total portfolio</a:t>
            </a:r>
          </a:p>
          <a:p>
            <a:r>
              <a:rPr lang="fr-BE" sz="1050" b="1" dirty="0">
                <a:solidFill>
                  <a:srgbClr val="47536C"/>
                </a:solidFill>
                <a:latin typeface="Trebuchet MS" panose="020B0603020202020204" pitchFamily="34" charset="0"/>
              </a:rPr>
              <a:t>289,674 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m</a:t>
            </a:r>
            <a:r>
              <a:rPr lang="fr-BE" sz="800" b="1" dirty="0">
                <a:solidFill>
                  <a:srgbClr val="47536C"/>
                </a:solidFill>
                <a:latin typeface="Trebuchet MS" panose="020B0603020202020204" pitchFamily="34" charset="0"/>
              </a:rPr>
              <a:t>2</a:t>
            </a:r>
          </a:p>
          <a:p>
            <a:endParaRPr lang="fr-BE" sz="1050" dirty="0">
              <a:solidFill>
                <a:srgbClr val="47536C"/>
              </a:solidFill>
              <a:latin typeface="Trebuchet MS" panose="020B0603020202020204" pitchFamily="34" charset="0"/>
            </a:endParaRPr>
          </a:p>
          <a:p>
            <a:endParaRPr lang="fr-BE" sz="1050" dirty="0">
              <a:solidFill>
                <a:srgbClr val="47536C"/>
              </a:solidFill>
              <a:latin typeface="Trebuchet MS" panose="020B0603020202020204" pitchFamily="34" charset="0"/>
            </a:endParaRPr>
          </a:p>
          <a:p>
            <a:r>
              <a:rPr lang="fr-BE" b="1" dirty="0">
                <a:solidFill>
                  <a:srgbClr val="DB274A"/>
                </a:solidFill>
                <a:latin typeface="Trebuchet MS" panose="020B0603020202020204" pitchFamily="34" charset="0"/>
              </a:rPr>
              <a:t>France</a:t>
            </a:r>
          </a:p>
          <a:p>
            <a:r>
              <a:rPr lang="fr-BE" sz="1050" b="1" dirty="0">
                <a:solidFill>
                  <a:srgbClr val="47536C"/>
                </a:solidFill>
                <a:latin typeface="Trebuchet MS" panose="020B0603020202020204" pitchFamily="34" charset="0"/>
              </a:rPr>
              <a:t>€213 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million of </a:t>
            </a:r>
            <a:r>
              <a:rPr lang="fr-BE" sz="1050" dirty="0" err="1">
                <a:solidFill>
                  <a:srgbClr val="47536C"/>
                </a:solidFill>
                <a:latin typeface="Trebuchet MS" panose="020B0603020202020204" pitchFamily="34" charset="0"/>
              </a:rPr>
              <a:t>fair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 value</a:t>
            </a:r>
          </a:p>
          <a:p>
            <a:r>
              <a:rPr lang="fr-BE" sz="1050" b="1" dirty="0">
                <a:solidFill>
                  <a:srgbClr val="47536C"/>
                </a:solidFill>
                <a:latin typeface="Trebuchet MS" panose="020B0603020202020204" pitchFamily="34" charset="0"/>
              </a:rPr>
              <a:t>34 %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 of total portfolio</a:t>
            </a:r>
          </a:p>
          <a:p>
            <a:r>
              <a:rPr lang="fr-BE" sz="1050" b="1" dirty="0">
                <a:solidFill>
                  <a:srgbClr val="47536C"/>
                </a:solidFill>
                <a:latin typeface="Trebuchet MS" panose="020B0603020202020204" pitchFamily="34" charset="0"/>
              </a:rPr>
              <a:t>113,991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 m</a:t>
            </a:r>
            <a:r>
              <a:rPr lang="fr-BE" sz="800" b="1" dirty="0">
                <a:solidFill>
                  <a:srgbClr val="47536C"/>
                </a:solidFill>
                <a:latin typeface="Trebuchet MS" panose="020B0603020202020204" pitchFamily="34" charset="0"/>
              </a:rPr>
              <a:t>2</a:t>
            </a:r>
          </a:p>
          <a:p>
            <a:endParaRPr lang="fr-BE" dirty="0">
              <a:solidFill>
                <a:srgbClr val="47536C"/>
              </a:solidFill>
              <a:latin typeface="Trebuchet MS" panose="020B0603020202020204" pitchFamily="34" charset="0"/>
            </a:endParaRPr>
          </a:p>
          <a:p>
            <a:endParaRPr lang="fr-BE" dirty="0">
              <a:solidFill>
                <a:srgbClr val="47536C"/>
              </a:solidFill>
              <a:latin typeface="Trebuchet MS" panose="020B0603020202020204" pitchFamily="34" charset="0"/>
            </a:endParaRPr>
          </a:p>
          <a:p>
            <a:r>
              <a:rPr lang="fr-BE" b="1" dirty="0">
                <a:solidFill>
                  <a:srgbClr val="DB274A"/>
                </a:solidFill>
                <a:latin typeface="Trebuchet MS" panose="020B0603020202020204" pitchFamily="34" charset="0"/>
              </a:rPr>
              <a:t>Spain</a:t>
            </a:r>
          </a:p>
          <a:p>
            <a:r>
              <a:rPr lang="fr-BE" sz="1050" b="1" dirty="0">
                <a:solidFill>
                  <a:srgbClr val="47536C"/>
                </a:solidFill>
                <a:latin typeface="Trebuchet MS" panose="020B0603020202020204" pitchFamily="34" charset="0"/>
              </a:rPr>
              <a:t>€33 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million of </a:t>
            </a:r>
            <a:r>
              <a:rPr lang="fr-BE" sz="1050" dirty="0" err="1">
                <a:solidFill>
                  <a:srgbClr val="47536C"/>
                </a:solidFill>
                <a:latin typeface="Trebuchet MS" panose="020B0603020202020204" pitchFamily="34" charset="0"/>
              </a:rPr>
              <a:t>fair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 value</a:t>
            </a:r>
          </a:p>
          <a:p>
            <a:r>
              <a:rPr lang="fr-BE" sz="1050" b="1" dirty="0">
                <a:solidFill>
                  <a:srgbClr val="47536C"/>
                </a:solidFill>
                <a:latin typeface="Trebuchet MS" panose="020B0603020202020204" pitchFamily="34" charset="0"/>
              </a:rPr>
              <a:t>5 %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 of total portfolio</a:t>
            </a:r>
          </a:p>
          <a:p>
            <a:r>
              <a:rPr lang="fr-BE" sz="1050" b="1" dirty="0">
                <a:solidFill>
                  <a:srgbClr val="47536C"/>
                </a:solidFill>
                <a:latin typeface="Trebuchet MS" panose="020B0603020202020204" pitchFamily="34" charset="0"/>
              </a:rPr>
              <a:t>12,253</a:t>
            </a:r>
            <a:r>
              <a:rPr lang="fr-BE" sz="1050" dirty="0">
                <a:solidFill>
                  <a:srgbClr val="47536C"/>
                </a:solidFill>
                <a:latin typeface="Trebuchet MS" panose="020B0603020202020204" pitchFamily="34" charset="0"/>
              </a:rPr>
              <a:t> m</a:t>
            </a:r>
            <a:r>
              <a:rPr lang="fr-BE" sz="800" b="1" dirty="0">
                <a:solidFill>
                  <a:srgbClr val="47536C"/>
                </a:solidFill>
                <a:latin typeface="Trebuchet MS" panose="020B0603020202020204" pitchFamily="34" charset="0"/>
              </a:rPr>
              <a:t>2</a:t>
            </a:r>
          </a:p>
          <a:p>
            <a:endParaRPr lang="fr-BE" dirty="0">
              <a:solidFill>
                <a:srgbClr val="47536C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3D55BC-D1A7-4C27-9414-B2A5A60A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C0FA-AF23-4AE8-BDB7-616CFBC974FD}" type="slidenum">
              <a:rPr lang="fr-BE" smtClean="0"/>
              <a:t>9</a:t>
            </a:fld>
            <a:endParaRPr lang="fr-BE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820C37-B077-4B22-98FD-033333E4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21495" r="12172" b="23220"/>
          <a:stretch/>
        </p:blipFill>
        <p:spPr>
          <a:xfrm>
            <a:off x="257628" y="6020173"/>
            <a:ext cx="1429591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76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Grand écran</PresentationFormat>
  <Paragraphs>138</Paragraphs>
  <Slides>16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Thème Office</vt:lpstr>
      <vt:lpstr>Worksheet</vt:lpstr>
      <vt:lpstr>Présentation PowerPoint</vt:lpstr>
      <vt:lpstr>We invest in out of town retail real estate  While beeing connected to our clients, our team and our markets. With the ambition to grow, following the market cycles. With « positive mind » as key word.</vt:lpstr>
      <vt:lpstr>Agenda</vt:lpstr>
      <vt:lpstr>Présentation PowerPoint</vt:lpstr>
      <vt:lpstr>Présentation PowerPoint</vt:lpstr>
      <vt:lpstr>   Ascencio Strategy</vt:lpstr>
      <vt:lpstr> Real Estate Portfolio  Key figures at 30/06/2019</vt:lpstr>
      <vt:lpstr>Real Estate Portfolio Growth</vt:lpstr>
      <vt:lpstr> Real Estate Portfolio </vt:lpstr>
      <vt:lpstr> Real Estate Portfolio </vt:lpstr>
      <vt:lpstr> Real Estate Portfolio </vt:lpstr>
      <vt:lpstr> Real Estate Portfolio </vt:lpstr>
      <vt:lpstr>Financing Structure</vt:lpstr>
      <vt:lpstr>Data per share</vt:lpstr>
      <vt:lpstr>Data per share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Aurore Anbergen</dc:creator>
  <cp:lastModifiedBy>Melissa Pierard</cp:lastModifiedBy>
  <cp:revision>45</cp:revision>
  <cp:lastPrinted>2019-09-17T07:28:06Z</cp:lastPrinted>
  <dcterms:created xsi:type="dcterms:W3CDTF">2019-09-09T14:54:53Z</dcterms:created>
  <dcterms:modified xsi:type="dcterms:W3CDTF">2019-09-17T07:34:30Z</dcterms:modified>
</cp:coreProperties>
</file>