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modernComment_17F_637B927D.xml" ContentType="application/vnd.ms-powerpoint.comments+xml"/>
  <Override PartName="/ppt/comments/modernComment_184_F85F92D4.xml" ContentType="application/vnd.ms-powerpoint.comments+xml"/>
  <Override PartName="/ppt/comments/modernComment_188_6C97568D.xml" ContentType="application/vnd.ms-powerpoint.comments+xml"/>
  <Override PartName="/ppt/comments/modernComment_18A_5029B3E5.xml" ContentType="application/vnd.ms-powerpoint.comments+xml"/>
  <Override PartName="/ppt/comments/modernComment_190_67F4AAED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61" r:id="rId2"/>
    <p:sldId id="352" r:id="rId3"/>
    <p:sldId id="374" r:id="rId4"/>
    <p:sldId id="375" r:id="rId5"/>
    <p:sldId id="376" r:id="rId6"/>
    <p:sldId id="373" r:id="rId7"/>
    <p:sldId id="377" r:id="rId8"/>
    <p:sldId id="378" r:id="rId9"/>
    <p:sldId id="379" r:id="rId10"/>
    <p:sldId id="405" r:id="rId11"/>
    <p:sldId id="368" r:id="rId12"/>
    <p:sldId id="382" r:id="rId13"/>
    <p:sldId id="383" r:id="rId14"/>
    <p:sldId id="381" r:id="rId15"/>
    <p:sldId id="384" r:id="rId16"/>
    <p:sldId id="385" r:id="rId17"/>
    <p:sldId id="386" r:id="rId18"/>
    <p:sldId id="387" r:id="rId19"/>
    <p:sldId id="388" r:id="rId20"/>
    <p:sldId id="404" r:id="rId21"/>
    <p:sldId id="369" r:id="rId22"/>
    <p:sldId id="390" r:id="rId23"/>
    <p:sldId id="391" r:id="rId24"/>
    <p:sldId id="392" r:id="rId25"/>
    <p:sldId id="370" r:id="rId26"/>
    <p:sldId id="408" r:id="rId27"/>
    <p:sldId id="371" r:id="rId28"/>
    <p:sldId id="372" r:id="rId29"/>
    <p:sldId id="394" r:id="rId30"/>
    <p:sldId id="395" r:id="rId31"/>
    <p:sldId id="396" r:id="rId32"/>
    <p:sldId id="398" r:id="rId33"/>
    <p:sldId id="399" r:id="rId34"/>
    <p:sldId id="400" r:id="rId35"/>
    <p:sldId id="401" r:id="rId36"/>
    <p:sldId id="402" r:id="rId37"/>
    <p:sldId id="403" r:id="rId38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065608-BB12-057C-2C8E-601732D99178}" name="Cédric Biquet" initials="CB" userId="S::cedric.biquet@ascencio.be::e1c18f34-29d6-40ae-9843-dfb2735848bc" providerId="AD"/>
  <p188:author id="{D4147D1E-D3D2-FB64-AF19-C681BC3D7727}" name="Samantha Wiard" initials="SW" userId="S::samantha.wiard@ascencio.be::4f1cd9f8-8ab6-4e9f-92d9-d65d45dc8253" providerId="AD"/>
  <p188:author id="{057C853B-CDE1-41AF-8EE7-E4B367D3458A}" name="Aurore Anbergen" initials="AA" userId="S::Aurore.Anbergen@Ascencio.be::2bec5dbf-3e2b-43e3-9296-d37e7bc2e470" providerId="AD"/>
  <p188:author id="{BFF4D576-7316-151B-5997-0BEAB63DDBAD}" name="Aurore Anbergen" initials="AA" userId="S::Aurore.Anbergen@ascencio.be::2bec5dbf-3e2b-43e3-9296-d37e7bc2e47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antha Wiard" initials="SW" lastIdx="6" clrIdx="0">
    <p:extLst>
      <p:ext uri="{19B8F6BF-5375-455C-9EA6-DF929625EA0E}">
        <p15:presenceInfo xmlns:p15="http://schemas.microsoft.com/office/powerpoint/2012/main" userId="S::samantha.wiard@ascencio.be::4f1cd9f8-8ab6-4e9f-92d9-d65d45dc82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9F7"/>
    <a:srgbClr val="3C4258"/>
    <a:srgbClr val="7D00B2"/>
    <a:srgbClr val="0213F8"/>
    <a:srgbClr val="364055"/>
    <a:srgbClr val="DB274A"/>
    <a:srgbClr val="4C01CA"/>
    <a:srgbClr val="1616F0"/>
    <a:srgbClr val="081BFA"/>
    <a:srgbClr val="F5D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2" autoAdjust="0"/>
    <p:restoredTop sz="96005" autoAdjust="0"/>
  </p:normalViewPr>
  <p:slideViewPr>
    <p:cSldViewPr snapToGrid="0">
      <p:cViewPr varScale="1">
        <p:scale>
          <a:sx n="101" d="100"/>
          <a:sy n="101" d="100"/>
        </p:scale>
        <p:origin x="138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scencio.local\dfs\Ascencio\Communication\Pr&#233;sentations\2023\Annual%20Results\OLD\graphiques%20CB%20pour%20CP%20(slide%201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47536C"/>
              </a:solidFill>
              <a:round/>
            </a:ln>
            <a:effectLst/>
          </c:spPr>
          <c:marker>
            <c:symbol val="none"/>
          </c:marker>
          <c:cat>
            <c:numRef>
              <c:f>STOCK!$M$2:$M$277</c:f>
              <c:numCache>
                <c:formatCode>mm/yy</c:formatCode>
                <c:ptCount val="276"/>
                <c:pt idx="0">
                  <c:v>45200</c:v>
                </c:pt>
                <c:pt idx="1">
                  <c:v>45218</c:v>
                </c:pt>
                <c:pt idx="2">
                  <c:v>45217</c:v>
                </c:pt>
                <c:pt idx="3">
                  <c:v>45216</c:v>
                </c:pt>
                <c:pt idx="4">
                  <c:v>45215</c:v>
                </c:pt>
                <c:pt idx="5">
                  <c:v>45212</c:v>
                </c:pt>
                <c:pt idx="6">
                  <c:v>45211</c:v>
                </c:pt>
                <c:pt idx="7">
                  <c:v>45210</c:v>
                </c:pt>
                <c:pt idx="8">
                  <c:v>45209</c:v>
                </c:pt>
                <c:pt idx="9">
                  <c:v>45208</c:v>
                </c:pt>
                <c:pt idx="10">
                  <c:v>45205</c:v>
                </c:pt>
                <c:pt idx="11">
                  <c:v>45204</c:v>
                </c:pt>
                <c:pt idx="12">
                  <c:v>45203</c:v>
                </c:pt>
                <c:pt idx="13">
                  <c:v>45202</c:v>
                </c:pt>
                <c:pt idx="14">
                  <c:v>45201</c:v>
                </c:pt>
                <c:pt idx="15">
                  <c:v>45198</c:v>
                </c:pt>
                <c:pt idx="16">
                  <c:v>45197</c:v>
                </c:pt>
                <c:pt idx="17">
                  <c:v>45196</c:v>
                </c:pt>
                <c:pt idx="18">
                  <c:v>45195</c:v>
                </c:pt>
                <c:pt idx="19">
                  <c:v>45194</c:v>
                </c:pt>
                <c:pt idx="20">
                  <c:v>45191</c:v>
                </c:pt>
                <c:pt idx="21">
                  <c:v>45190</c:v>
                </c:pt>
                <c:pt idx="22">
                  <c:v>45189</c:v>
                </c:pt>
                <c:pt idx="23">
                  <c:v>45188</c:v>
                </c:pt>
                <c:pt idx="24">
                  <c:v>45187</c:v>
                </c:pt>
                <c:pt idx="25">
                  <c:v>45184</c:v>
                </c:pt>
                <c:pt idx="26">
                  <c:v>45183</c:v>
                </c:pt>
                <c:pt idx="27">
                  <c:v>45182</c:v>
                </c:pt>
                <c:pt idx="28">
                  <c:v>45181</c:v>
                </c:pt>
                <c:pt idx="29">
                  <c:v>45180</c:v>
                </c:pt>
                <c:pt idx="30">
                  <c:v>45177</c:v>
                </c:pt>
                <c:pt idx="31">
                  <c:v>45176</c:v>
                </c:pt>
                <c:pt idx="32">
                  <c:v>45175</c:v>
                </c:pt>
                <c:pt idx="33">
                  <c:v>45174</c:v>
                </c:pt>
                <c:pt idx="34">
                  <c:v>45173</c:v>
                </c:pt>
                <c:pt idx="35">
                  <c:v>45170</c:v>
                </c:pt>
                <c:pt idx="36">
                  <c:v>45169</c:v>
                </c:pt>
                <c:pt idx="37">
                  <c:v>45168</c:v>
                </c:pt>
                <c:pt idx="38">
                  <c:v>45167</c:v>
                </c:pt>
                <c:pt idx="39">
                  <c:v>45166</c:v>
                </c:pt>
                <c:pt idx="40">
                  <c:v>45163</c:v>
                </c:pt>
                <c:pt idx="41">
                  <c:v>45162</c:v>
                </c:pt>
                <c:pt idx="42">
                  <c:v>45161</c:v>
                </c:pt>
                <c:pt idx="43">
                  <c:v>45160</c:v>
                </c:pt>
                <c:pt idx="44">
                  <c:v>45159</c:v>
                </c:pt>
                <c:pt idx="45">
                  <c:v>45156</c:v>
                </c:pt>
                <c:pt idx="46">
                  <c:v>45155</c:v>
                </c:pt>
                <c:pt idx="47">
                  <c:v>45154</c:v>
                </c:pt>
                <c:pt idx="48">
                  <c:v>45153</c:v>
                </c:pt>
                <c:pt idx="49">
                  <c:v>45152</c:v>
                </c:pt>
                <c:pt idx="50">
                  <c:v>45149</c:v>
                </c:pt>
                <c:pt idx="51">
                  <c:v>45148</c:v>
                </c:pt>
                <c:pt idx="52">
                  <c:v>45147</c:v>
                </c:pt>
                <c:pt idx="53">
                  <c:v>45146</c:v>
                </c:pt>
                <c:pt idx="54">
                  <c:v>45145</c:v>
                </c:pt>
                <c:pt idx="55">
                  <c:v>45142</c:v>
                </c:pt>
                <c:pt idx="56">
                  <c:v>45141</c:v>
                </c:pt>
                <c:pt idx="57">
                  <c:v>45140</c:v>
                </c:pt>
                <c:pt idx="58">
                  <c:v>45139</c:v>
                </c:pt>
                <c:pt idx="59">
                  <c:v>45138</c:v>
                </c:pt>
                <c:pt idx="60">
                  <c:v>45135</c:v>
                </c:pt>
                <c:pt idx="61">
                  <c:v>45134</c:v>
                </c:pt>
                <c:pt idx="62">
                  <c:v>45133</c:v>
                </c:pt>
                <c:pt idx="63">
                  <c:v>45132</c:v>
                </c:pt>
                <c:pt idx="64">
                  <c:v>45131</c:v>
                </c:pt>
                <c:pt idx="65">
                  <c:v>45128</c:v>
                </c:pt>
                <c:pt idx="66">
                  <c:v>45127</c:v>
                </c:pt>
                <c:pt idx="67">
                  <c:v>45126</c:v>
                </c:pt>
                <c:pt idx="68">
                  <c:v>45125</c:v>
                </c:pt>
                <c:pt idx="69">
                  <c:v>45124</c:v>
                </c:pt>
                <c:pt idx="70">
                  <c:v>45121</c:v>
                </c:pt>
                <c:pt idx="71">
                  <c:v>45120</c:v>
                </c:pt>
                <c:pt idx="72">
                  <c:v>45119</c:v>
                </c:pt>
                <c:pt idx="73">
                  <c:v>45118</c:v>
                </c:pt>
                <c:pt idx="74">
                  <c:v>45117</c:v>
                </c:pt>
                <c:pt idx="75">
                  <c:v>45114</c:v>
                </c:pt>
                <c:pt idx="76">
                  <c:v>45113</c:v>
                </c:pt>
                <c:pt idx="77">
                  <c:v>45112</c:v>
                </c:pt>
                <c:pt idx="78">
                  <c:v>45111</c:v>
                </c:pt>
                <c:pt idx="79">
                  <c:v>45110</c:v>
                </c:pt>
                <c:pt idx="80">
                  <c:v>45107</c:v>
                </c:pt>
                <c:pt idx="81">
                  <c:v>45106</c:v>
                </c:pt>
                <c:pt idx="82">
                  <c:v>45105</c:v>
                </c:pt>
                <c:pt idx="83">
                  <c:v>45104</c:v>
                </c:pt>
                <c:pt idx="84">
                  <c:v>45103</c:v>
                </c:pt>
                <c:pt idx="85">
                  <c:v>45100</c:v>
                </c:pt>
                <c:pt idx="86">
                  <c:v>45099</c:v>
                </c:pt>
                <c:pt idx="87">
                  <c:v>45098</c:v>
                </c:pt>
                <c:pt idx="88">
                  <c:v>45097</c:v>
                </c:pt>
                <c:pt idx="89">
                  <c:v>45096</c:v>
                </c:pt>
                <c:pt idx="90">
                  <c:v>45093</c:v>
                </c:pt>
                <c:pt idx="91">
                  <c:v>45092</c:v>
                </c:pt>
                <c:pt idx="92">
                  <c:v>45091</c:v>
                </c:pt>
                <c:pt idx="93">
                  <c:v>45090</c:v>
                </c:pt>
                <c:pt idx="94">
                  <c:v>45089</c:v>
                </c:pt>
                <c:pt idx="95">
                  <c:v>45086</c:v>
                </c:pt>
                <c:pt idx="96">
                  <c:v>45085</c:v>
                </c:pt>
                <c:pt idx="97">
                  <c:v>45084</c:v>
                </c:pt>
                <c:pt idx="98">
                  <c:v>45083</c:v>
                </c:pt>
                <c:pt idx="99">
                  <c:v>45082</c:v>
                </c:pt>
                <c:pt idx="100">
                  <c:v>45079</c:v>
                </c:pt>
                <c:pt idx="101">
                  <c:v>45078</c:v>
                </c:pt>
                <c:pt idx="102">
                  <c:v>45077</c:v>
                </c:pt>
                <c:pt idx="103">
                  <c:v>45076</c:v>
                </c:pt>
                <c:pt idx="104">
                  <c:v>45075</c:v>
                </c:pt>
                <c:pt idx="105">
                  <c:v>45072</c:v>
                </c:pt>
                <c:pt idx="106">
                  <c:v>45071</c:v>
                </c:pt>
                <c:pt idx="107">
                  <c:v>45070</c:v>
                </c:pt>
                <c:pt idx="108">
                  <c:v>45069</c:v>
                </c:pt>
                <c:pt idx="109">
                  <c:v>45068</c:v>
                </c:pt>
                <c:pt idx="110">
                  <c:v>45065</c:v>
                </c:pt>
                <c:pt idx="111">
                  <c:v>45064</c:v>
                </c:pt>
                <c:pt idx="112">
                  <c:v>45063</c:v>
                </c:pt>
                <c:pt idx="113">
                  <c:v>45062</c:v>
                </c:pt>
                <c:pt idx="114">
                  <c:v>45061</c:v>
                </c:pt>
                <c:pt idx="115">
                  <c:v>45058</c:v>
                </c:pt>
                <c:pt idx="116">
                  <c:v>45057</c:v>
                </c:pt>
                <c:pt idx="117">
                  <c:v>45056</c:v>
                </c:pt>
                <c:pt idx="118">
                  <c:v>45055</c:v>
                </c:pt>
                <c:pt idx="119">
                  <c:v>45054</c:v>
                </c:pt>
                <c:pt idx="120">
                  <c:v>45051</c:v>
                </c:pt>
                <c:pt idx="121">
                  <c:v>45050</c:v>
                </c:pt>
                <c:pt idx="122">
                  <c:v>45049</c:v>
                </c:pt>
                <c:pt idx="123">
                  <c:v>45048</c:v>
                </c:pt>
                <c:pt idx="124">
                  <c:v>45047</c:v>
                </c:pt>
                <c:pt idx="125">
                  <c:v>45044</c:v>
                </c:pt>
                <c:pt idx="126">
                  <c:v>45043</c:v>
                </c:pt>
                <c:pt idx="127">
                  <c:v>45042</c:v>
                </c:pt>
                <c:pt idx="128">
                  <c:v>45041</c:v>
                </c:pt>
                <c:pt idx="129">
                  <c:v>45040</c:v>
                </c:pt>
                <c:pt idx="130">
                  <c:v>45037</c:v>
                </c:pt>
                <c:pt idx="131">
                  <c:v>45036</c:v>
                </c:pt>
                <c:pt idx="132">
                  <c:v>45035</c:v>
                </c:pt>
                <c:pt idx="133">
                  <c:v>45034</c:v>
                </c:pt>
                <c:pt idx="134">
                  <c:v>45033</c:v>
                </c:pt>
                <c:pt idx="135">
                  <c:v>45030</c:v>
                </c:pt>
                <c:pt idx="136">
                  <c:v>45029</c:v>
                </c:pt>
                <c:pt idx="137">
                  <c:v>45028</c:v>
                </c:pt>
                <c:pt idx="138">
                  <c:v>45027</c:v>
                </c:pt>
                <c:pt idx="139">
                  <c:v>45026</c:v>
                </c:pt>
                <c:pt idx="140">
                  <c:v>45023</c:v>
                </c:pt>
                <c:pt idx="141">
                  <c:v>45022</c:v>
                </c:pt>
                <c:pt idx="142">
                  <c:v>45021</c:v>
                </c:pt>
                <c:pt idx="143">
                  <c:v>45020</c:v>
                </c:pt>
                <c:pt idx="144">
                  <c:v>45019</c:v>
                </c:pt>
                <c:pt idx="145">
                  <c:v>45016</c:v>
                </c:pt>
                <c:pt idx="146">
                  <c:v>45015</c:v>
                </c:pt>
                <c:pt idx="147">
                  <c:v>45014</c:v>
                </c:pt>
                <c:pt idx="148">
                  <c:v>45013</c:v>
                </c:pt>
                <c:pt idx="149">
                  <c:v>45012</c:v>
                </c:pt>
                <c:pt idx="150">
                  <c:v>45009</c:v>
                </c:pt>
                <c:pt idx="151">
                  <c:v>45008</c:v>
                </c:pt>
                <c:pt idx="152">
                  <c:v>45007</c:v>
                </c:pt>
                <c:pt idx="153">
                  <c:v>45006</c:v>
                </c:pt>
                <c:pt idx="154">
                  <c:v>45005</c:v>
                </c:pt>
                <c:pt idx="155">
                  <c:v>45002</c:v>
                </c:pt>
                <c:pt idx="156">
                  <c:v>45001</c:v>
                </c:pt>
                <c:pt idx="157">
                  <c:v>45000</c:v>
                </c:pt>
                <c:pt idx="158">
                  <c:v>44999</c:v>
                </c:pt>
                <c:pt idx="159">
                  <c:v>44998</c:v>
                </c:pt>
                <c:pt idx="160">
                  <c:v>44995</c:v>
                </c:pt>
                <c:pt idx="161">
                  <c:v>44994</c:v>
                </c:pt>
                <c:pt idx="162">
                  <c:v>44993</c:v>
                </c:pt>
                <c:pt idx="163">
                  <c:v>44992</c:v>
                </c:pt>
                <c:pt idx="164">
                  <c:v>44991</c:v>
                </c:pt>
                <c:pt idx="165">
                  <c:v>44988</c:v>
                </c:pt>
                <c:pt idx="166">
                  <c:v>44987</c:v>
                </c:pt>
                <c:pt idx="167">
                  <c:v>44986</c:v>
                </c:pt>
                <c:pt idx="168">
                  <c:v>44985</c:v>
                </c:pt>
                <c:pt idx="169">
                  <c:v>44984</c:v>
                </c:pt>
                <c:pt idx="170">
                  <c:v>44981</c:v>
                </c:pt>
                <c:pt idx="171">
                  <c:v>44980</c:v>
                </c:pt>
                <c:pt idx="172">
                  <c:v>44979</c:v>
                </c:pt>
                <c:pt idx="173">
                  <c:v>44978</c:v>
                </c:pt>
                <c:pt idx="174">
                  <c:v>44977</c:v>
                </c:pt>
                <c:pt idx="175">
                  <c:v>44974</c:v>
                </c:pt>
                <c:pt idx="176">
                  <c:v>44973</c:v>
                </c:pt>
                <c:pt idx="177">
                  <c:v>44972</c:v>
                </c:pt>
                <c:pt idx="178">
                  <c:v>44971</c:v>
                </c:pt>
                <c:pt idx="179">
                  <c:v>44970</c:v>
                </c:pt>
                <c:pt idx="180">
                  <c:v>44967</c:v>
                </c:pt>
                <c:pt idx="181">
                  <c:v>44966</c:v>
                </c:pt>
                <c:pt idx="182">
                  <c:v>44965</c:v>
                </c:pt>
                <c:pt idx="183">
                  <c:v>44964</c:v>
                </c:pt>
                <c:pt idx="184">
                  <c:v>44963</c:v>
                </c:pt>
                <c:pt idx="185">
                  <c:v>44960</c:v>
                </c:pt>
                <c:pt idx="186">
                  <c:v>44959</c:v>
                </c:pt>
                <c:pt idx="187">
                  <c:v>44958</c:v>
                </c:pt>
                <c:pt idx="188">
                  <c:v>44957</c:v>
                </c:pt>
                <c:pt idx="189">
                  <c:v>44956</c:v>
                </c:pt>
                <c:pt idx="190">
                  <c:v>44953</c:v>
                </c:pt>
                <c:pt idx="191">
                  <c:v>44952</c:v>
                </c:pt>
                <c:pt idx="192">
                  <c:v>44951</c:v>
                </c:pt>
                <c:pt idx="193">
                  <c:v>44950</c:v>
                </c:pt>
                <c:pt idx="194">
                  <c:v>44949</c:v>
                </c:pt>
                <c:pt idx="195">
                  <c:v>44946</c:v>
                </c:pt>
                <c:pt idx="196">
                  <c:v>44945</c:v>
                </c:pt>
                <c:pt idx="197">
                  <c:v>44944</c:v>
                </c:pt>
                <c:pt idx="198">
                  <c:v>44943</c:v>
                </c:pt>
                <c:pt idx="199">
                  <c:v>44942</c:v>
                </c:pt>
                <c:pt idx="200">
                  <c:v>44939</c:v>
                </c:pt>
                <c:pt idx="201">
                  <c:v>44938</c:v>
                </c:pt>
                <c:pt idx="202">
                  <c:v>44937</c:v>
                </c:pt>
                <c:pt idx="203">
                  <c:v>44936</c:v>
                </c:pt>
                <c:pt idx="204">
                  <c:v>44935</c:v>
                </c:pt>
                <c:pt idx="205">
                  <c:v>44932</c:v>
                </c:pt>
                <c:pt idx="206">
                  <c:v>44931</c:v>
                </c:pt>
                <c:pt idx="207">
                  <c:v>44930</c:v>
                </c:pt>
                <c:pt idx="208">
                  <c:v>44929</c:v>
                </c:pt>
                <c:pt idx="209">
                  <c:v>44928</c:v>
                </c:pt>
                <c:pt idx="210">
                  <c:v>44925</c:v>
                </c:pt>
                <c:pt idx="211">
                  <c:v>44924</c:v>
                </c:pt>
                <c:pt idx="212">
                  <c:v>44923</c:v>
                </c:pt>
                <c:pt idx="213">
                  <c:v>44922</c:v>
                </c:pt>
                <c:pt idx="214">
                  <c:v>44921</c:v>
                </c:pt>
                <c:pt idx="215">
                  <c:v>44918</c:v>
                </c:pt>
                <c:pt idx="216">
                  <c:v>44917</c:v>
                </c:pt>
                <c:pt idx="217">
                  <c:v>44916</c:v>
                </c:pt>
                <c:pt idx="218">
                  <c:v>44915</c:v>
                </c:pt>
                <c:pt idx="219">
                  <c:v>44914</c:v>
                </c:pt>
                <c:pt idx="220">
                  <c:v>44911</c:v>
                </c:pt>
                <c:pt idx="221">
                  <c:v>44910</c:v>
                </c:pt>
                <c:pt idx="222">
                  <c:v>44909</c:v>
                </c:pt>
                <c:pt idx="223">
                  <c:v>44908</c:v>
                </c:pt>
                <c:pt idx="224">
                  <c:v>44907</c:v>
                </c:pt>
                <c:pt idx="225">
                  <c:v>44904</c:v>
                </c:pt>
                <c:pt idx="226">
                  <c:v>44903</c:v>
                </c:pt>
                <c:pt idx="227">
                  <c:v>44902</c:v>
                </c:pt>
                <c:pt idx="228">
                  <c:v>44901</c:v>
                </c:pt>
                <c:pt idx="229">
                  <c:v>44900</c:v>
                </c:pt>
                <c:pt idx="230">
                  <c:v>44897</c:v>
                </c:pt>
                <c:pt idx="231">
                  <c:v>44896</c:v>
                </c:pt>
                <c:pt idx="232">
                  <c:v>44895</c:v>
                </c:pt>
                <c:pt idx="233">
                  <c:v>44894</c:v>
                </c:pt>
                <c:pt idx="234">
                  <c:v>44893</c:v>
                </c:pt>
                <c:pt idx="235">
                  <c:v>44890</c:v>
                </c:pt>
                <c:pt idx="236">
                  <c:v>44889</c:v>
                </c:pt>
                <c:pt idx="237">
                  <c:v>44888</c:v>
                </c:pt>
                <c:pt idx="238">
                  <c:v>44887</c:v>
                </c:pt>
                <c:pt idx="239">
                  <c:v>44886</c:v>
                </c:pt>
                <c:pt idx="240">
                  <c:v>44883</c:v>
                </c:pt>
                <c:pt idx="241">
                  <c:v>44882</c:v>
                </c:pt>
                <c:pt idx="242">
                  <c:v>44881</c:v>
                </c:pt>
                <c:pt idx="243">
                  <c:v>44880</c:v>
                </c:pt>
                <c:pt idx="244">
                  <c:v>44879</c:v>
                </c:pt>
                <c:pt idx="245">
                  <c:v>44876</c:v>
                </c:pt>
                <c:pt idx="246">
                  <c:v>44875</c:v>
                </c:pt>
                <c:pt idx="247">
                  <c:v>44874</c:v>
                </c:pt>
                <c:pt idx="248">
                  <c:v>44873</c:v>
                </c:pt>
                <c:pt idx="249">
                  <c:v>44872</c:v>
                </c:pt>
                <c:pt idx="250">
                  <c:v>44869</c:v>
                </c:pt>
                <c:pt idx="251">
                  <c:v>44868</c:v>
                </c:pt>
                <c:pt idx="252">
                  <c:v>44867</c:v>
                </c:pt>
                <c:pt idx="253">
                  <c:v>44866</c:v>
                </c:pt>
                <c:pt idx="254">
                  <c:v>44865</c:v>
                </c:pt>
                <c:pt idx="255">
                  <c:v>44862</c:v>
                </c:pt>
                <c:pt idx="256">
                  <c:v>44861</c:v>
                </c:pt>
                <c:pt idx="257">
                  <c:v>44860</c:v>
                </c:pt>
                <c:pt idx="258">
                  <c:v>44859</c:v>
                </c:pt>
                <c:pt idx="259">
                  <c:v>44858</c:v>
                </c:pt>
                <c:pt idx="260">
                  <c:v>44855</c:v>
                </c:pt>
                <c:pt idx="261">
                  <c:v>44854</c:v>
                </c:pt>
                <c:pt idx="262">
                  <c:v>44853</c:v>
                </c:pt>
                <c:pt idx="263">
                  <c:v>44852</c:v>
                </c:pt>
                <c:pt idx="264">
                  <c:v>44851</c:v>
                </c:pt>
                <c:pt idx="265">
                  <c:v>44848</c:v>
                </c:pt>
                <c:pt idx="266">
                  <c:v>44847</c:v>
                </c:pt>
                <c:pt idx="267">
                  <c:v>44846</c:v>
                </c:pt>
                <c:pt idx="268">
                  <c:v>44845</c:v>
                </c:pt>
                <c:pt idx="269">
                  <c:v>44844</c:v>
                </c:pt>
                <c:pt idx="270">
                  <c:v>44841</c:v>
                </c:pt>
                <c:pt idx="271">
                  <c:v>44840</c:v>
                </c:pt>
                <c:pt idx="272">
                  <c:v>44839</c:v>
                </c:pt>
                <c:pt idx="273">
                  <c:v>44838</c:v>
                </c:pt>
                <c:pt idx="274">
                  <c:v>44837</c:v>
                </c:pt>
                <c:pt idx="275">
                  <c:v>44834</c:v>
                </c:pt>
              </c:numCache>
            </c:numRef>
          </c:cat>
          <c:val>
            <c:numRef>
              <c:f>STOCK!$N$2:$N$277</c:f>
              <c:numCache>
                <c:formatCode>#,##0.00</c:formatCode>
                <c:ptCount val="276"/>
                <c:pt idx="0">
                  <c:v>99.487272306473486</c:v>
                </c:pt>
                <c:pt idx="1">
                  <c:v>100.8417873070224</c:v>
                </c:pt>
                <c:pt idx="2">
                  <c:v>102.75116387406125</c:v>
                </c:pt>
                <c:pt idx="3">
                  <c:v>104.38370309268561</c:v>
                </c:pt>
                <c:pt idx="4">
                  <c:v>104.39705537637121</c:v>
                </c:pt>
                <c:pt idx="5">
                  <c:v>104.06947934995148</c:v>
                </c:pt>
                <c:pt idx="6">
                  <c:v>105.04953697247352</c:v>
                </c:pt>
                <c:pt idx="7">
                  <c:v>105.30174677542348</c:v>
                </c:pt>
                <c:pt idx="8">
                  <c:v>105.06585643031147</c:v>
                </c:pt>
                <c:pt idx="9">
                  <c:v>103.25914408894403</c:v>
                </c:pt>
                <c:pt idx="10">
                  <c:v>103.56743348337345</c:v>
                </c:pt>
                <c:pt idx="11">
                  <c:v>102.89952258167889</c:v>
                </c:pt>
                <c:pt idx="12">
                  <c:v>102.48441491776477</c:v>
                </c:pt>
                <c:pt idx="13">
                  <c:v>102.71674465389395</c:v>
                </c:pt>
                <c:pt idx="14">
                  <c:v>104.13802107287083</c:v>
                </c:pt>
                <c:pt idx="15">
                  <c:v>105.42399435050042</c:v>
                </c:pt>
                <c:pt idx="16">
                  <c:v>104.43800237967366</c:v>
                </c:pt>
                <c:pt idx="17">
                  <c:v>104.45995946840108</c:v>
                </c:pt>
                <c:pt idx="18">
                  <c:v>105.03232736238988</c:v>
                </c:pt>
                <c:pt idx="19">
                  <c:v>106.24827533002394</c:v>
                </c:pt>
                <c:pt idx="20">
                  <c:v>107.85084608970953</c:v>
                </c:pt>
                <c:pt idx="21">
                  <c:v>108.24310651265054</c:v>
                </c:pt>
                <c:pt idx="22">
                  <c:v>110.11183279380217</c:v>
                </c:pt>
                <c:pt idx="23">
                  <c:v>109.12524738814493</c:v>
                </c:pt>
                <c:pt idx="24">
                  <c:v>109.01516522709267</c:v>
                </c:pt>
                <c:pt idx="25">
                  <c:v>110.15277979710463</c:v>
                </c:pt>
                <c:pt idx="26">
                  <c:v>109.48130828642726</c:v>
                </c:pt>
                <c:pt idx="27">
                  <c:v>108.02620608211357</c:v>
                </c:pt>
                <c:pt idx="28">
                  <c:v>108.71755765961173</c:v>
                </c:pt>
                <c:pt idx="29">
                  <c:v>109.42819586910015</c:v>
                </c:pt>
                <c:pt idx="30">
                  <c:v>108.4709854875512</c:v>
                </c:pt>
                <c:pt idx="31">
                  <c:v>108.16744357176556</c:v>
                </c:pt>
                <c:pt idx="32">
                  <c:v>108.99291142095002</c:v>
                </c:pt>
                <c:pt idx="33">
                  <c:v>108.37039828378647</c:v>
                </c:pt>
                <c:pt idx="34">
                  <c:v>108.50065722907476</c:v>
                </c:pt>
                <c:pt idx="35">
                  <c:v>109.27686998733017</c:v>
                </c:pt>
                <c:pt idx="36">
                  <c:v>108.77571427299782</c:v>
                </c:pt>
                <c:pt idx="37">
                  <c:v>108.75761451066846</c:v>
                </c:pt>
                <c:pt idx="38">
                  <c:v>109.35698368944369</c:v>
                </c:pt>
                <c:pt idx="39">
                  <c:v>108.40481750395374</c:v>
                </c:pt>
                <c:pt idx="40">
                  <c:v>107.48350992964831</c:v>
                </c:pt>
                <c:pt idx="41">
                  <c:v>107.39419798766249</c:v>
                </c:pt>
                <c:pt idx="42">
                  <c:v>107.49864251782529</c:v>
                </c:pt>
                <c:pt idx="43">
                  <c:v>107.55116150032194</c:v>
                </c:pt>
                <c:pt idx="44">
                  <c:v>106.70967091071478</c:v>
                </c:pt>
                <c:pt idx="45">
                  <c:v>106.19605306494255</c:v>
                </c:pt>
                <c:pt idx="46">
                  <c:v>107.27996178279693</c:v>
                </c:pt>
                <c:pt idx="47">
                  <c:v>108.12916702520022</c:v>
                </c:pt>
                <c:pt idx="48">
                  <c:v>108.96650357099411</c:v>
                </c:pt>
                <c:pt idx="49">
                  <c:v>109.40119458431374</c:v>
                </c:pt>
                <c:pt idx="50">
                  <c:v>109.33858720969911</c:v>
                </c:pt>
                <c:pt idx="51">
                  <c:v>110.3468329866685</c:v>
                </c:pt>
                <c:pt idx="52">
                  <c:v>110.19343008299187</c:v>
                </c:pt>
                <c:pt idx="53">
                  <c:v>109.75873906967222</c:v>
                </c:pt>
                <c:pt idx="54">
                  <c:v>110.26078493625026</c:v>
                </c:pt>
                <c:pt idx="55">
                  <c:v>110.71743303829732</c:v>
                </c:pt>
                <c:pt idx="56">
                  <c:v>110.22428869417634</c:v>
                </c:pt>
                <c:pt idx="57">
                  <c:v>110.57263493966252</c:v>
                </c:pt>
                <c:pt idx="58">
                  <c:v>111.57999056438619</c:v>
                </c:pt>
                <c:pt idx="59">
                  <c:v>112.05859575516068</c:v>
                </c:pt>
                <c:pt idx="60">
                  <c:v>112.40812887030778</c:v>
                </c:pt>
                <c:pt idx="61">
                  <c:v>112.83124790443324</c:v>
                </c:pt>
                <c:pt idx="62">
                  <c:v>112.50278172576782</c:v>
                </c:pt>
                <c:pt idx="63">
                  <c:v>113.20511184762967</c:v>
                </c:pt>
                <c:pt idx="64">
                  <c:v>112.38587506416513</c:v>
                </c:pt>
                <c:pt idx="65">
                  <c:v>112.68585637096797</c:v>
                </c:pt>
                <c:pt idx="66">
                  <c:v>112.04702377596647</c:v>
                </c:pt>
                <c:pt idx="67">
                  <c:v>111.31057115135256</c:v>
                </c:pt>
                <c:pt idx="68">
                  <c:v>109.61928188451165</c:v>
                </c:pt>
                <c:pt idx="69">
                  <c:v>109.34748873215617</c:v>
                </c:pt>
                <c:pt idx="70">
                  <c:v>105.73080015785365</c:v>
                </c:pt>
                <c:pt idx="71">
                  <c:v>105.97677889508368</c:v>
                </c:pt>
                <c:pt idx="72">
                  <c:v>106.07617922918749</c:v>
                </c:pt>
                <c:pt idx="73">
                  <c:v>104.88515552443319</c:v>
                </c:pt>
                <c:pt idx="74">
                  <c:v>104.06265484940107</c:v>
                </c:pt>
                <c:pt idx="75">
                  <c:v>103.93714338275657</c:v>
                </c:pt>
                <c:pt idx="76">
                  <c:v>103.71994623480435</c:v>
                </c:pt>
                <c:pt idx="77">
                  <c:v>105.3447708006326</c:v>
                </c:pt>
                <c:pt idx="78">
                  <c:v>105.59549701650639</c:v>
                </c:pt>
                <c:pt idx="79">
                  <c:v>105.1073968684444</c:v>
                </c:pt>
                <c:pt idx="80">
                  <c:v>105.13232113132416</c:v>
                </c:pt>
                <c:pt idx="81">
                  <c:v>103.83507259191565</c:v>
                </c:pt>
                <c:pt idx="82">
                  <c:v>103.63656864112325</c:v>
                </c:pt>
                <c:pt idx="83">
                  <c:v>103.2538031754698</c:v>
                </c:pt>
                <c:pt idx="84">
                  <c:v>104.03773058652132</c:v>
                </c:pt>
                <c:pt idx="85">
                  <c:v>104.54452393174311</c:v>
                </c:pt>
                <c:pt idx="86">
                  <c:v>105.27088816423901</c:v>
                </c:pt>
                <c:pt idx="87">
                  <c:v>105.60558540862439</c:v>
                </c:pt>
                <c:pt idx="88">
                  <c:v>106.36340168713522</c:v>
                </c:pt>
                <c:pt idx="89">
                  <c:v>106.7209461724937</c:v>
                </c:pt>
                <c:pt idx="90">
                  <c:v>108.55198934191044</c:v>
                </c:pt>
                <c:pt idx="91">
                  <c:v>108.55525323347803</c:v>
                </c:pt>
                <c:pt idx="92">
                  <c:v>108.77274709884546</c:v>
                </c:pt>
                <c:pt idx="93">
                  <c:v>108.31639571421363</c:v>
                </c:pt>
                <c:pt idx="94">
                  <c:v>108.06774652024652</c:v>
                </c:pt>
                <c:pt idx="95">
                  <c:v>107.98733610071776</c:v>
                </c:pt>
                <c:pt idx="96">
                  <c:v>108.04638286634956</c:v>
                </c:pt>
                <c:pt idx="97">
                  <c:v>108.30868106141753</c:v>
                </c:pt>
                <c:pt idx="98">
                  <c:v>108.50659157737945</c:v>
                </c:pt>
                <c:pt idx="99">
                  <c:v>107.84253800208295</c:v>
                </c:pt>
                <c:pt idx="100">
                  <c:v>107.79239275890819</c:v>
                </c:pt>
                <c:pt idx="101">
                  <c:v>105.39165215223977</c:v>
                </c:pt>
                <c:pt idx="102">
                  <c:v>104.94271870298884</c:v>
                </c:pt>
                <c:pt idx="103">
                  <c:v>106.31088270463857</c:v>
                </c:pt>
                <c:pt idx="104">
                  <c:v>108.0457894315191</c:v>
                </c:pt>
                <c:pt idx="105">
                  <c:v>108.36594752255795</c:v>
                </c:pt>
                <c:pt idx="106">
                  <c:v>107.62148352773271</c:v>
                </c:pt>
                <c:pt idx="107">
                  <c:v>108.48819509763487</c:v>
                </c:pt>
                <c:pt idx="108">
                  <c:v>110.71743303829732</c:v>
                </c:pt>
                <c:pt idx="109">
                  <c:v>110.8705392245587</c:v>
                </c:pt>
                <c:pt idx="110">
                  <c:v>110.87677029027867</c:v>
                </c:pt>
                <c:pt idx="111">
                  <c:v>110.29876476540039</c:v>
                </c:pt>
                <c:pt idx="112">
                  <c:v>109.23651641885816</c:v>
                </c:pt>
                <c:pt idx="113">
                  <c:v>109.45579058871702</c:v>
                </c:pt>
                <c:pt idx="114">
                  <c:v>111.27140445254153</c:v>
                </c:pt>
                <c:pt idx="115">
                  <c:v>111.00406206141457</c:v>
                </c:pt>
                <c:pt idx="116">
                  <c:v>110.96726910192538</c:v>
                </c:pt>
                <c:pt idx="117">
                  <c:v>110.89843066159082</c:v>
                </c:pt>
                <c:pt idx="118">
                  <c:v>111.78561573314421</c:v>
                </c:pt>
                <c:pt idx="119">
                  <c:v>112.92946136887612</c:v>
                </c:pt>
                <c:pt idx="120">
                  <c:v>112.74905718041308</c:v>
                </c:pt>
                <c:pt idx="121">
                  <c:v>110.89487005260801</c:v>
                </c:pt>
                <c:pt idx="122">
                  <c:v>111.88857667623087</c:v>
                </c:pt>
                <c:pt idx="123">
                  <c:v>111.57791354247955</c:v>
                </c:pt>
                <c:pt idx="124">
                  <c:v>112.80632364155348</c:v>
                </c:pt>
                <c:pt idx="125">
                  <c:v>112.80632364155348</c:v>
                </c:pt>
                <c:pt idx="126">
                  <c:v>112.14197334884174</c:v>
                </c:pt>
                <c:pt idx="127">
                  <c:v>112.62206212669241</c:v>
                </c:pt>
                <c:pt idx="128">
                  <c:v>113.51725856845715</c:v>
                </c:pt>
                <c:pt idx="129">
                  <c:v>113.7196198456476</c:v>
                </c:pt>
                <c:pt idx="130">
                  <c:v>113.53298459146464</c:v>
                </c:pt>
                <c:pt idx="131">
                  <c:v>113.47037721684998</c:v>
                </c:pt>
                <c:pt idx="132">
                  <c:v>113.89201266389928</c:v>
                </c:pt>
                <c:pt idx="133">
                  <c:v>113.6816400164975</c:v>
                </c:pt>
                <c:pt idx="134">
                  <c:v>114.22196242964088</c:v>
                </c:pt>
                <c:pt idx="135">
                  <c:v>113.88370457627268</c:v>
                </c:pt>
                <c:pt idx="136">
                  <c:v>113.13627340729508</c:v>
                </c:pt>
                <c:pt idx="137">
                  <c:v>112.80276303257067</c:v>
                </c:pt>
                <c:pt idx="138">
                  <c:v>113.26089472169389</c:v>
                </c:pt>
                <c:pt idx="139">
                  <c:v>112.96210028455201</c:v>
                </c:pt>
                <c:pt idx="140">
                  <c:v>112.96210028455201</c:v>
                </c:pt>
                <c:pt idx="141">
                  <c:v>112.96210028455201</c:v>
                </c:pt>
                <c:pt idx="142">
                  <c:v>111.85504760830926</c:v>
                </c:pt>
                <c:pt idx="143">
                  <c:v>111.68206135522712</c:v>
                </c:pt>
                <c:pt idx="144">
                  <c:v>112.26095703235109</c:v>
                </c:pt>
                <c:pt idx="145">
                  <c:v>112.5505532296207</c:v>
                </c:pt>
                <c:pt idx="146">
                  <c:v>112.08322330062519</c:v>
                </c:pt>
                <c:pt idx="147">
                  <c:v>111.11503437471255</c:v>
                </c:pt>
                <c:pt idx="148">
                  <c:v>108.81102364541081</c:v>
                </c:pt>
                <c:pt idx="149">
                  <c:v>108.6973808753757</c:v>
                </c:pt>
                <c:pt idx="150">
                  <c:v>107.60279033057287</c:v>
                </c:pt>
                <c:pt idx="151">
                  <c:v>108.53092240542874</c:v>
                </c:pt>
                <c:pt idx="152">
                  <c:v>108.77868144715019</c:v>
                </c:pt>
                <c:pt idx="153">
                  <c:v>109.34748873215617</c:v>
                </c:pt>
                <c:pt idx="154">
                  <c:v>107.7377967545049</c:v>
                </c:pt>
                <c:pt idx="155">
                  <c:v>106.90135036095674</c:v>
                </c:pt>
                <c:pt idx="156">
                  <c:v>108.37751950175212</c:v>
                </c:pt>
                <c:pt idx="157">
                  <c:v>107.70575127365952</c:v>
                </c:pt>
                <c:pt idx="158">
                  <c:v>110.637616053599</c:v>
                </c:pt>
                <c:pt idx="159">
                  <c:v>108.59857397610237</c:v>
                </c:pt>
                <c:pt idx="160">
                  <c:v>111.1725975532682</c:v>
                </c:pt>
                <c:pt idx="161">
                  <c:v>113.4267597568104</c:v>
                </c:pt>
                <c:pt idx="162">
                  <c:v>114.21602808133618</c:v>
                </c:pt>
                <c:pt idx="163">
                  <c:v>114.30326300141533</c:v>
                </c:pt>
                <c:pt idx="164">
                  <c:v>115.18392028983358</c:v>
                </c:pt>
                <c:pt idx="165">
                  <c:v>115.27619940597174</c:v>
                </c:pt>
                <c:pt idx="166">
                  <c:v>114.4258072939075</c:v>
                </c:pt>
                <c:pt idx="167">
                  <c:v>115.12249978487988</c:v>
                </c:pt>
                <c:pt idx="168">
                  <c:v>115.78536649051543</c:v>
                </c:pt>
                <c:pt idx="169">
                  <c:v>115.97051815762222</c:v>
                </c:pt>
                <c:pt idx="170">
                  <c:v>114.51808641004565</c:v>
                </c:pt>
                <c:pt idx="171">
                  <c:v>115.37916034905837</c:v>
                </c:pt>
                <c:pt idx="172">
                  <c:v>115.40527148159907</c:v>
                </c:pt>
                <c:pt idx="173">
                  <c:v>115.75272757483954</c:v>
                </c:pt>
                <c:pt idx="174">
                  <c:v>116.5233027022055</c:v>
                </c:pt>
                <c:pt idx="175">
                  <c:v>116.28414846552589</c:v>
                </c:pt>
                <c:pt idx="176">
                  <c:v>116.19127591455725</c:v>
                </c:pt>
                <c:pt idx="177">
                  <c:v>116.27584037789929</c:v>
                </c:pt>
                <c:pt idx="178">
                  <c:v>115.51030944659234</c:v>
                </c:pt>
                <c:pt idx="179">
                  <c:v>115.62721610819504</c:v>
                </c:pt>
                <c:pt idx="180">
                  <c:v>115.34859845528914</c:v>
                </c:pt>
                <c:pt idx="181">
                  <c:v>116.37286697268124</c:v>
                </c:pt>
                <c:pt idx="182">
                  <c:v>115.76993718492321</c:v>
                </c:pt>
                <c:pt idx="183">
                  <c:v>114.92577613857888</c:v>
                </c:pt>
                <c:pt idx="184">
                  <c:v>115.39251263274394</c:v>
                </c:pt>
                <c:pt idx="185">
                  <c:v>115.94678076440341</c:v>
                </c:pt>
                <c:pt idx="186">
                  <c:v>116.07822657935263</c:v>
                </c:pt>
                <c:pt idx="187">
                  <c:v>114.39821257429061</c:v>
                </c:pt>
                <c:pt idx="188">
                  <c:v>114.5486483038149</c:v>
                </c:pt>
                <c:pt idx="189">
                  <c:v>114.36260648446239</c:v>
                </c:pt>
                <c:pt idx="190">
                  <c:v>114.62520139694558</c:v>
                </c:pt>
                <c:pt idx="191">
                  <c:v>114.55992356559383</c:v>
                </c:pt>
                <c:pt idx="192">
                  <c:v>114.40533379225626</c:v>
                </c:pt>
                <c:pt idx="193">
                  <c:v>115.2049872263153</c:v>
                </c:pt>
                <c:pt idx="194">
                  <c:v>115.41832704786941</c:v>
                </c:pt>
                <c:pt idx="195">
                  <c:v>114.57594630601655</c:v>
                </c:pt>
                <c:pt idx="196">
                  <c:v>114.21602808133618</c:v>
                </c:pt>
                <c:pt idx="197">
                  <c:v>116.32212829467601</c:v>
                </c:pt>
                <c:pt idx="198">
                  <c:v>117.32681346266256</c:v>
                </c:pt>
                <c:pt idx="199">
                  <c:v>117.2564914352518</c:v>
                </c:pt>
                <c:pt idx="200">
                  <c:v>116.91615655997698</c:v>
                </c:pt>
                <c:pt idx="201">
                  <c:v>116.27109289925552</c:v>
                </c:pt>
                <c:pt idx="202">
                  <c:v>115.69397752662296</c:v>
                </c:pt>
                <c:pt idx="203">
                  <c:v>114.17508107803368</c:v>
                </c:pt>
                <c:pt idx="204">
                  <c:v>114.44123659949975</c:v>
                </c:pt>
                <c:pt idx="205">
                  <c:v>114.13383735731601</c:v>
                </c:pt>
                <c:pt idx="206">
                  <c:v>113.03657635577606</c:v>
                </c:pt>
                <c:pt idx="207">
                  <c:v>113.35762459906059</c:v>
                </c:pt>
                <c:pt idx="208">
                  <c:v>112.42800893712854</c:v>
                </c:pt>
                <c:pt idx="209">
                  <c:v>111.36457372092539</c:v>
                </c:pt>
                <c:pt idx="210">
                  <c:v>109.82015957462592</c:v>
                </c:pt>
                <c:pt idx="211">
                  <c:v>111.140848789838</c:v>
                </c:pt>
                <c:pt idx="212">
                  <c:v>110.03735672257811</c:v>
                </c:pt>
                <c:pt idx="213">
                  <c:v>110.30974330976409</c:v>
                </c:pt>
                <c:pt idx="214">
                  <c:v>110.55186472059604</c:v>
                </c:pt>
                <c:pt idx="215">
                  <c:v>110.55186472059604</c:v>
                </c:pt>
                <c:pt idx="216">
                  <c:v>110.47234445331301</c:v>
                </c:pt>
                <c:pt idx="217">
                  <c:v>111.00791938781262</c:v>
                </c:pt>
                <c:pt idx="218">
                  <c:v>108.93594167722485</c:v>
                </c:pt>
                <c:pt idx="219">
                  <c:v>108.93386465531822</c:v>
                </c:pt>
                <c:pt idx="220">
                  <c:v>108.54368125428384</c:v>
                </c:pt>
                <c:pt idx="221">
                  <c:v>110.20262832286416</c:v>
                </c:pt>
                <c:pt idx="222">
                  <c:v>111.43459903092092</c:v>
                </c:pt>
                <c:pt idx="223">
                  <c:v>111.26398651716065</c:v>
                </c:pt>
                <c:pt idx="224">
                  <c:v>109.6718008670083</c:v>
                </c:pt>
                <c:pt idx="225">
                  <c:v>110.41834188374018</c:v>
                </c:pt>
                <c:pt idx="226">
                  <c:v>109.5658727497693</c:v>
                </c:pt>
                <c:pt idx="227">
                  <c:v>109.98187056592911</c:v>
                </c:pt>
                <c:pt idx="228">
                  <c:v>110.71120197257738</c:v>
                </c:pt>
                <c:pt idx="229">
                  <c:v>110.79398613142801</c:v>
                </c:pt>
                <c:pt idx="230">
                  <c:v>111.39424546244892</c:v>
                </c:pt>
                <c:pt idx="231">
                  <c:v>109.72046252310687</c:v>
                </c:pt>
                <c:pt idx="232">
                  <c:v>109.33977407936004</c:v>
                </c:pt>
                <c:pt idx="233">
                  <c:v>108.57275956097692</c:v>
                </c:pt>
                <c:pt idx="234">
                  <c:v>109.25313259411134</c:v>
                </c:pt>
                <c:pt idx="235">
                  <c:v>110.02133398215541</c:v>
                </c:pt>
                <c:pt idx="236">
                  <c:v>109.83202827123533</c:v>
                </c:pt>
                <c:pt idx="237">
                  <c:v>108.45971022577228</c:v>
                </c:pt>
                <c:pt idx="238">
                  <c:v>108.33805608552582</c:v>
                </c:pt>
                <c:pt idx="239">
                  <c:v>108.12026550274314</c:v>
                </c:pt>
                <c:pt idx="240">
                  <c:v>108.36030989166846</c:v>
                </c:pt>
                <c:pt idx="241">
                  <c:v>106.81352200604709</c:v>
                </c:pt>
                <c:pt idx="242">
                  <c:v>107.20637586381856</c:v>
                </c:pt>
                <c:pt idx="243">
                  <c:v>108.80983677574989</c:v>
                </c:pt>
                <c:pt idx="244">
                  <c:v>108.94781037383427</c:v>
                </c:pt>
                <c:pt idx="245">
                  <c:v>108.68580889618156</c:v>
                </c:pt>
                <c:pt idx="246">
                  <c:v>108.94870052607999</c:v>
                </c:pt>
                <c:pt idx="247">
                  <c:v>107.02923556692312</c:v>
                </c:pt>
                <c:pt idx="248">
                  <c:v>107.72978538429354</c:v>
                </c:pt>
                <c:pt idx="249">
                  <c:v>107.2983582625415</c:v>
                </c:pt>
                <c:pt idx="250">
                  <c:v>106.89333899074541</c:v>
                </c:pt>
                <c:pt idx="251">
                  <c:v>104.81513021443767</c:v>
                </c:pt>
                <c:pt idx="252">
                  <c:v>105.43675319935552</c:v>
                </c:pt>
                <c:pt idx="253">
                  <c:v>106.51116695992238</c:v>
                </c:pt>
                <c:pt idx="254">
                  <c:v>105.85186086326964</c:v>
                </c:pt>
                <c:pt idx="255">
                  <c:v>105.442390830245</c:v>
                </c:pt>
                <c:pt idx="256">
                  <c:v>104.65994700626963</c:v>
                </c:pt>
                <c:pt idx="257">
                  <c:v>104.84687897786785</c:v>
                </c:pt>
                <c:pt idx="258">
                  <c:v>105.04745995056687</c:v>
                </c:pt>
                <c:pt idx="259">
                  <c:v>103.7083742556102</c:v>
                </c:pt>
                <c:pt idx="260">
                  <c:v>102.32685797027486</c:v>
                </c:pt>
                <c:pt idx="261">
                  <c:v>102.09838556054369</c:v>
                </c:pt>
                <c:pt idx="262">
                  <c:v>102.12509012791486</c:v>
                </c:pt>
                <c:pt idx="263">
                  <c:v>103.37664418537717</c:v>
                </c:pt>
                <c:pt idx="264">
                  <c:v>102.48916239640853</c:v>
                </c:pt>
                <c:pt idx="265">
                  <c:v>100.50115571433234</c:v>
                </c:pt>
                <c:pt idx="266">
                  <c:v>99.305384530934276</c:v>
                </c:pt>
                <c:pt idx="267">
                  <c:v>98.326810495488417</c:v>
                </c:pt>
                <c:pt idx="268">
                  <c:v>99.261173636064228</c:v>
                </c:pt>
                <c:pt idx="269">
                  <c:v>99.801792766622853</c:v>
                </c:pt>
                <c:pt idx="270">
                  <c:v>99.87864257716879</c:v>
                </c:pt>
                <c:pt idx="271">
                  <c:v>101.91679450241973</c:v>
                </c:pt>
                <c:pt idx="272">
                  <c:v>102.26365716082975</c:v>
                </c:pt>
                <c:pt idx="273">
                  <c:v>103.21968067271771</c:v>
                </c:pt>
                <c:pt idx="274">
                  <c:v>100.14034733740627</c:v>
                </c:pt>
                <c:pt idx="27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61C-4025-A398-FA170BFFF607}"/>
            </c:ext>
          </c:extLst>
        </c:ser>
        <c:ser>
          <c:idx val="1"/>
          <c:order val="1"/>
          <c:spPr>
            <a:ln w="28575" cap="rnd">
              <a:solidFill>
                <a:srgbClr val="DB274A"/>
              </a:solidFill>
              <a:round/>
            </a:ln>
            <a:effectLst/>
          </c:spPr>
          <c:marker>
            <c:symbol val="none"/>
          </c:marker>
          <c:cat>
            <c:numRef>
              <c:f>STOCK!$M$2:$M$277</c:f>
              <c:numCache>
                <c:formatCode>mm/yy</c:formatCode>
                <c:ptCount val="276"/>
                <c:pt idx="0">
                  <c:v>45200</c:v>
                </c:pt>
                <c:pt idx="1">
                  <c:v>45218</c:v>
                </c:pt>
                <c:pt idx="2">
                  <c:v>45217</c:v>
                </c:pt>
                <c:pt idx="3">
                  <c:v>45216</c:v>
                </c:pt>
                <c:pt idx="4">
                  <c:v>45215</c:v>
                </c:pt>
                <c:pt idx="5">
                  <c:v>45212</c:v>
                </c:pt>
                <c:pt idx="6">
                  <c:v>45211</c:v>
                </c:pt>
                <c:pt idx="7">
                  <c:v>45210</c:v>
                </c:pt>
                <c:pt idx="8">
                  <c:v>45209</c:v>
                </c:pt>
                <c:pt idx="9">
                  <c:v>45208</c:v>
                </c:pt>
                <c:pt idx="10">
                  <c:v>45205</c:v>
                </c:pt>
                <c:pt idx="11">
                  <c:v>45204</c:v>
                </c:pt>
                <c:pt idx="12">
                  <c:v>45203</c:v>
                </c:pt>
                <c:pt idx="13">
                  <c:v>45202</c:v>
                </c:pt>
                <c:pt idx="14">
                  <c:v>45201</c:v>
                </c:pt>
                <c:pt idx="15">
                  <c:v>45198</c:v>
                </c:pt>
                <c:pt idx="16">
                  <c:v>45197</c:v>
                </c:pt>
                <c:pt idx="17">
                  <c:v>45196</c:v>
                </c:pt>
                <c:pt idx="18">
                  <c:v>45195</c:v>
                </c:pt>
                <c:pt idx="19">
                  <c:v>45194</c:v>
                </c:pt>
                <c:pt idx="20">
                  <c:v>45191</c:v>
                </c:pt>
                <c:pt idx="21">
                  <c:v>45190</c:v>
                </c:pt>
                <c:pt idx="22">
                  <c:v>45189</c:v>
                </c:pt>
                <c:pt idx="23">
                  <c:v>45188</c:v>
                </c:pt>
                <c:pt idx="24">
                  <c:v>45187</c:v>
                </c:pt>
                <c:pt idx="25">
                  <c:v>45184</c:v>
                </c:pt>
                <c:pt idx="26">
                  <c:v>45183</c:v>
                </c:pt>
                <c:pt idx="27">
                  <c:v>45182</c:v>
                </c:pt>
                <c:pt idx="28">
                  <c:v>45181</c:v>
                </c:pt>
                <c:pt idx="29">
                  <c:v>45180</c:v>
                </c:pt>
                <c:pt idx="30">
                  <c:v>45177</c:v>
                </c:pt>
                <c:pt idx="31">
                  <c:v>45176</c:v>
                </c:pt>
                <c:pt idx="32">
                  <c:v>45175</c:v>
                </c:pt>
                <c:pt idx="33">
                  <c:v>45174</c:v>
                </c:pt>
                <c:pt idx="34">
                  <c:v>45173</c:v>
                </c:pt>
                <c:pt idx="35">
                  <c:v>45170</c:v>
                </c:pt>
                <c:pt idx="36">
                  <c:v>45169</c:v>
                </c:pt>
                <c:pt idx="37">
                  <c:v>45168</c:v>
                </c:pt>
                <c:pt idx="38">
                  <c:v>45167</c:v>
                </c:pt>
                <c:pt idx="39">
                  <c:v>45166</c:v>
                </c:pt>
                <c:pt idx="40">
                  <c:v>45163</c:v>
                </c:pt>
                <c:pt idx="41">
                  <c:v>45162</c:v>
                </c:pt>
                <c:pt idx="42">
                  <c:v>45161</c:v>
                </c:pt>
                <c:pt idx="43">
                  <c:v>45160</c:v>
                </c:pt>
                <c:pt idx="44">
                  <c:v>45159</c:v>
                </c:pt>
                <c:pt idx="45">
                  <c:v>45156</c:v>
                </c:pt>
                <c:pt idx="46">
                  <c:v>45155</c:v>
                </c:pt>
                <c:pt idx="47">
                  <c:v>45154</c:v>
                </c:pt>
                <c:pt idx="48">
                  <c:v>45153</c:v>
                </c:pt>
                <c:pt idx="49">
                  <c:v>45152</c:v>
                </c:pt>
                <c:pt idx="50">
                  <c:v>45149</c:v>
                </c:pt>
                <c:pt idx="51">
                  <c:v>45148</c:v>
                </c:pt>
                <c:pt idx="52">
                  <c:v>45147</c:v>
                </c:pt>
                <c:pt idx="53">
                  <c:v>45146</c:v>
                </c:pt>
                <c:pt idx="54">
                  <c:v>45145</c:v>
                </c:pt>
                <c:pt idx="55">
                  <c:v>45142</c:v>
                </c:pt>
                <c:pt idx="56">
                  <c:v>45141</c:v>
                </c:pt>
                <c:pt idx="57">
                  <c:v>45140</c:v>
                </c:pt>
                <c:pt idx="58">
                  <c:v>45139</c:v>
                </c:pt>
                <c:pt idx="59">
                  <c:v>45138</c:v>
                </c:pt>
                <c:pt idx="60">
                  <c:v>45135</c:v>
                </c:pt>
                <c:pt idx="61">
                  <c:v>45134</c:v>
                </c:pt>
                <c:pt idx="62">
                  <c:v>45133</c:v>
                </c:pt>
                <c:pt idx="63">
                  <c:v>45132</c:v>
                </c:pt>
                <c:pt idx="64">
                  <c:v>45131</c:v>
                </c:pt>
                <c:pt idx="65">
                  <c:v>45128</c:v>
                </c:pt>
                <c:pt idx="66">
                  <c:v>45127</c:v>
                </c:pt>
                <c:pt idx="67">
                  <c:v>45126</c:v>
                </c:pt>
                <c:pt idx="68">
                  <c:v>45125</c:v>
                </c:pt>
                <c:pt idx="69">
                  <c:v>45124</c:v>
                </c:pt>
                <c:pt idx="70">
                  <c:v>45121</c:v>
                </c:pt>
                <c:pt idx="71">
                  <c:v>45120</c:v>
                </c:pt>
                <c:pt idx="72">
                  <c:v>45119</c:v>
                </c:pt>
                <c:pt idx="73">
                  <c:v>45118</c:v>
                </c:pt>
                <c:pt idx="74">
                  <c:v>45117</c:v>
                </c:pt>
                <c:pt idx="75">
                  <c:v>45114</c:v>
                </c:pt>
                <c:pt idx="76">
                  <c:v>45113</c:v>
                </c:pt>
                <c:pt idx="77">
                  <c:v>45112</c:v>
                </c:pt>
                <c:pt idx="78">
                  <c:v>45111</c:v>
                </c:pt>
                <c:pt idx="79">
                  <c:v>45110</c:v>
                </c:pt>
                <c:pt idx="80">
                  <c:v>45107</c:v>
                </c:pt>
                <c:pt idx="81">
                  <c:v>45106</c:v>
                </c:pt>
                <c:pt idx="82">
                  <c:v>45105</c:v>
                </c:pt>
                <c:pt idx="83">
                  <c:v>45104</c:v>
                </c:pt>
                <c:pt idx="84">
                  <c:v>45103</c:v>
                </c:pt>
                <c:pt idx="85">
                  <c:v>45100</c:v>
                </c:pt>
                <c:pt idx="86">
                  <c:v>45099</c:v>
                </c:pt>
                <c:pt idx="87">
                  <c:v>45098</c:v>
                </c:pt>
                <c:pt idx="88">
                  <c:v>45097</c:v>
                </c:pt>
                <c:pt idx="89">
                  <c:v>45096</c:v>
                </c:pt>
                <c:pt idx="90">
                  <c:v>45093</c:v>
                </c:pt>
                <c:pt idx="91">
                  <c:v>45092</c:v>
                </c:pt>
                <c:pt idx="92">
                  <c:v>45091</c:v>
                </c:pt>
                <c:pt idx="93">
                  <c:v>45090</c:v>
                </c:pt>
                <c:pt idx="94">
                  <c:v>45089</c:v>
                </c:pt>
                <c:pt idx="95">
                  <c:v>45086</c:v>
                </c:pt>
                <c:pt idx="96">
                  <c:v>45085</c:v>
                </c:pt>
                <c:pt idx="97">
                  <c:v>45084</c:v>
                </c:pt>
                <c:pt idx="98">
                  <c:v>45083</c:v>
                </c:pt>
                <c:pt idx="99">
                  <c:v>45082</c:v>
                </c:pt>
                <c:pt idx="100">
                  <c:v>45079</c:v>
                </c:pt>
                <c:pt idx="101">
                  <c:v>45078</c:v>
                </c:pt>
                <c:pt idx="102">
                  <c:v>45077</c:v>
                </c:pt>
                <c:pt idx="103">
                  <c:v>45076</c:v>
                </c:pt>
                <c:pt idx="104">
                  <c:v>45075</c:v>
                </c:pt>
                <c:pt idx="105">
                  <c:v>45072</c:v>
                </c:pt>
                <c:pt idx="106">
                  <c:v>45071</c:v>
                </c:pt>
                <c:pt idx="107">
                  <c:v>45070</c:v>
                </c:pt>
                <c:pt idx="108">
                  <c:v>45069</c:v>
                </c:pt>
                <c:pt idx="109">
                  <c:v>45068</c:v>
                </c:pt>
                <c:pt idx="110">
                  <c:v>45065</c:v>
                </c:pt>
                <c:pt idx="111">
                  <c:v>45064</c:v>
                </c:pt>
                <c:pt idx="112">
                  <c:v>45063</c:v>
                </c:pt>
                <c:pt idx="113">
                  <c:v>45062</c:v>
                </c:pt>
                <c:pt idx="114">
                  <c:v>45061</c:v>
                </c:pt>
                <c:pt idx="115">
                  <c:v>45058</c:v>
                </c:pt>
                <c:pt idx="116">
                  <c:v>45057</c:v>
                </c:pt>
                <c:pt idx="117">
                  <c:v>45056</c:v>
                </c:pt>
                <c:pt idx="118">
                  <c:v>45055</c:v>
                </c:pt>
                <c:pt idx="119">
                  <c:v>45054</c:v>
                </c:pt>
                <c:pt idx="120">
                  <c:v>45051</c:v>
                </c:pt>
                <c:pt idx="121">
                  <c:v>45050</c:v>
                </c:pt>
                <c:pt idx="122">
                  <c:v>45049</c:v>
                </c:pt>
                <c:pt idx="123">
                  <c:v>45048</c:v>
                </c:pt>
                <c:pt idx="124">
                  <c:v>45047</c:v>
                </c:pt>
                <c:pt idx="125">
                  <c:v>45044</c:v>
                </c:pt>
                <c:pt idx="126">
                  <c:v>45043</c:v>
                </c:pt>
                <c:pt idx="127">
                  <c:v>45042</c:v>
                </c:pt>
                <c:pt idx="128">
                  <c:v>45041</c:v>
                </c:pt>
                <c:pt idx="129">
                  <c:v>45040</c:v>
                </c:pt>
                <c:pt idx="130">
                  <c:v>45037</c:v>
                </c:pt>
                <c:pt idx="131">
                  <c:v>45036</c:v>
                </c:pt>
                <c:pt idx="132">
                  <c:v>45035</c:v>
                </c:pt>
                <c:pt idx="133">
                  <c:v>45034</c:v>
                </c:pt>
                <c:pt idx="134">
                  <c:v>45033</c:v>
                </c:pt>
                <c:pt idx="135">
                  <c:v>45030</c:v>
                </c:pt>
                <c:pt idx="136">
                  <c:v>45029</c:v>
                </c:pt>
                <c:pt idx="137">
                  <c:v>45028</c:v>
                </c:pt>
                <c:pt idx="138">
                  <c:v>45027</c:v>
                </c:pt>
                <c:pt idx="139">
                  <c:v>45026</c:v>
                </c:pt>
                <c:pt idx="140">
                  <c:v>45023</c:v>
                </c:pt>
                <c:pt idx="141">
                  <c:v>45022</c:v>
                </c:pt>
                <c:pt idx="142">
                  <c:v>45021</c:v>
                </c:pt>
                <c:pt idx="143">
                  <c:v>45020</c:v>
                </c:pt>
                <c:pt idx="144">
                  <c:v>45019</c:v>
                </c:pt>
                <c:pt idx="145">
                  <c:v>45016</c:v>
                </c:pt>
                <c:pt idx="146">
                  <c:v>45015</c:v>
                </c:pt>
                <c:pt idx="147">
                  <c:v>45014</c:v>
                </c:pt>
                <c:pt idx="148">
                  <c:v>45013</c:v>
                </c:pt>
                <c:pt idx="149">
                  <c:v>45012</c:v>
                </c:pt>
                <c:pt idx="150">
                  <c:v>45009</c:v>
                </c:pt>
                <c:pt idx="151">
                  <c:v>45008</c:v>
                </c:pt>
                <c:pt idx="152">
                  <c:v>45007</c:v>
                </c:pt>
                <c:pt idx="153">
                  <c:v>45006</c:v>
                </c:pt>
                <c:pt idx="154">
                  <c:v>45005</c:v>
                </c:pt>
                <c:pt idx="155">
                  <c:v>45002</c:v>
                </c:pt>
                <c:pt idx="156">
                  <c:v>45001</c:v>
                </c:pt>
                <c:pt idx="157">
                  <c:v>45000</c:v>
                </c:pt>
                <c:pt idx="158">
                  <c:v>44999</c:v>
                </c:pt>
                <c:pt idx="159">
                  <c:v>44998</c:v>
                </c:pt>
                <c:pt idx="160">
                  <c:v>44995</c:v>
                </c:pt>
                <c:pt idx="161">
                  <c:v>44994</c:v>
                </c:pt>
                <c:pt idx="162">
                  <c:v>44993</c:v>
                </c:pt>
                <c:pt idx="163">
                  <c:v>44992</c:v>
                </c:pt>
                <c:pt idx="164">
                  <c:v>44991</c:v>
                </c:pt>
                <c:pt idx="165">
                  <c:v>44988</c:v>
                </c:pt>
                <c:pt idx="166">
                  <c:v>44987</c:v>
                </c:pt>
                <c:pt idx="167">
                  <c:v>44986</c:v>
                </c:pt>
                <c:pt idx="168">
                  <c:v>44985</c:v>
                </c:pt>
                <c:pt idx="169">
                  <c:v>44984</c:v>
                </c:pt>
                <c:pt idx="170">
                  <c:v>44981</c:v>
                </c:pt>
                <c:pt idx="171">
                  <c:v>44980</c:v>
                </c:pt>
                <c:pt idx="172">
                  <c:v>44979</c:v>
                </c:pt>
                <c:pt idx="173">
                  <c:v>44978</c:v>
                </c:pt>
                <c:pt idx="174">
                  <c:v>44977</c:v>
                </c:pt>
                <c:pt idx="175">
                  <c:v>44974</c:v>
                </c:pt>
                <c:pt idx="176">
                  <c:v>44973</c:v>
                </c:pt>
                <c:pt idx="177">
                  <c:v>44972</c:v>
                </c:pt>
                <c:pt idx="178">
                  <c:v>44971</c:v>
                </c:pt>
                <c:pt idx="179">
                  <c:v>44970</c:v>
                </c:pt>
                <c:pt idx="180">
                  <c:v>44967</c:v>
                </c:pt>
                <c:pt idx="181">
                  <c:v>44966</c:v>
                </c:pt>
                <c:pt idx="182">
                  <c:v>44965</c:v>
                </c:pt>
                <c:pt idx="183">
                  <c:v>44964</c:v>
                </c:pt>
                <c:pt idx="184">
                  <c:v>44963</c:v>
                </c:pt>
                <c:pt idx="185">
                  <c:v>44960</c:v>
                </c:pt>
                <c:pt idx="186">
                  <c:v>44959</c:v>
                </c:pt>
                <c:pt idx="187">
                  <c:v>44958</c:v>
                </c:pt>
                <c:pt idx="188">
                  <c:v>44957</c:v>
                </c:pt>
                <c:pt idx="189">
                  <c:v>44956</c:v>
                </c:pt>
                <c:pt idx="190">
                  <c:v>44953</c:v>
                </c:pt>
                <c:pt idx="191">
                  <c:v>44952</c:v>
                </c:pt>
                <c:pt idx="192">
                  <c:v>44951</c:v>
                </c:pt>
                <c:pt idx="193">
                  <c:v>44950</c:v>
                </c:pt>
                <c:pt idx="194">
                  <c:v>44949</c:v>
                </c:pt>
                <c:pt idx="195">
                  <c:v>44946</c:v>
                </c:pt>
                <c:pt idx="196">
                  <c:v>44945</c:v>
                </c:pt>
                <c:pt idx="197">
                  <c:v>44944</c:v>
                </c:pt>
                <c:pt idx="198">
                  <c:v>44943</c:v>
                </c:pt>
                <c:pt idx="199">
                  <c:v>44942</c:v>
                </c:pt>
                <c:pt idx="200">
                  <c:v>44939</c:v>
                </c:pt>
                <c:pt idx="201">
                  <c:v>44938</c:v>
                </c:pt>
                <c:pt idx="202">
                  <c:v>44937</c:v>
                </c:pt>
                <c:pt idx="203">
                  <c:v>44936</c:v>
                </c:pt>
                <c:pt idx="204">
                  <c:v>44935</c:v>
                </c:pt>
                <c:pt idx="205">
                  <c:v>44932</c:v>
                </c:pt>
                <c:pt idx="206">
                  <c:v>44931</c:v>
                </c:pt>
                <c:pt idx="207">
                  <c:v>44930</c:v>
                </c:pt>
                <c:pt idx="208">
                  <c:v>44929</c:v>
                </c:pt>
                <c:pt idx="209">
                  <c:v>44928</c:v>
                </c:pt>
                <c:pt idx="210">
                  <c:v>44925</c:v>
                </c:pt>
                <c:pt idx="211">
                  <c:v>44924</c:v>
                </c:pt>
                <c:pt idx="212">
                  <c:v>44923</c:v>
                </c:pt>
                <c:pt idx="213">
                  <c:v>44922</c:v>
                </c:pt>
                <c:pt idx="214">
                  <c:v>44921</c:v>
                </c:pt>
                <c:pt idx="215">
                  <c:v>44918</c:v>
                </c:pt>
                <c:pt idx="216">
                  <c:v>44917</c:v>
                </c:pt>
                <c:pt idx="217">
                  <c:v>44916</c:v>
                </c:pt>
                <c:pt idx="218">
                  <c:v>44915</c:v>
                </c:pt>
                <c:pt idx="219">
                  <c:v>44914</c:v>
                </c:pt>
                <c:pt idx="220">
                  <c:v>44911</c:v>
                </c:pt>
                <c:pt idx="221">
                  <c:v>44910</c:v>
                </c:pt>
                <c:pt idx="222">
                  <c:v>44909</c:v>
                </c:pt>
                <c:pt idx="223">
                  <c:v>44908</c:v>
                </c:pt>
                <c:pt idx="224">
                  <c:v>44907</c:v>
                </c:pt>
                <c:pt idx="225">
                  <c:v>44904</c:v>
                </c:pt>
                <c:pt idx="226">
                  <c:v>44903</c:v>
                </c:pt>
                <c:pt idx="227">
                  <c:v>44902</c:v>
                </c:pt>
                <c:pt idx="228">
                  <c:v>44901</c:v>
                </c:pt>
                <c:pt idx="229">
                  <c:v>44900</c:v>
                </c:pt>
                <c:pt idx="230">
                  <c:v>44897</c:v>
                </c:pt>
                <c:pt idx="231">
                  <c:v>44896</c:v>
                </c:pt>
                <c:pt idx="232">
                  <c:v>44895</c:v>
                </c:pt>
                <c:pt idx="233">
                  <c:v>44894</c:v>
                </c:pt>
                <c:pt idx="234">
                  <c:v>44893</c:v>
                </c:pt>
                <c:pt idx="235">
                  <c:v>44890</c:v>
                </c:pt>
                <c:pt idx="236">
                  <c:v>44889</c:v>
                </c:pt>
                <c:pt idx="237">
                  <c:v>44888</c:v>
                </c:pt>
                <c:pt idx="238">
                  <c:v>44887</c:v>
                </c:pt>
                <c:pt idx="239">
                  <c:v>44886</c:v>
                </c:pt>
                <c:pt idx="240">
                  <c:v>44883</c:v>
                </c:pt>
                <c:pt idx="241">
                  <c:v>44882</c:v>
                </c:pt>
                <c:pt idx="242">
                  <c:v>44881</c:v>
                </c:pt>
                <c:pt idx="243">
                  <c:v>44880</c:v>
                </c:pt>
                <c:pt idx="244">
                  <c:v>44879</c:v>
                </c:pt>
                <c:pt idx="245">
                  <c:v>44876</c:v>
                </c:pt>
                <c:pt idx="246">
                  <c:v>44875</c:v>
                </c:pt>
                <c:pt idx="247">
                  <c:v>44874</c:v>
                </c:pt>
                <c:pt idx="248">
                  <c:v>44873</c:v>
                </c:pt>
                <c:pt idx="249">
                  <c:v>44872</c:v>
                </c:pt>
                <c:pt idx="250">
                  <c:v>44869</c:v>
                </c:pt>
                <c:pt idx="251">
                  <c:v>44868</c:v>
                </c:pt>
                <c:pt idx="252">
                  <c:v>44867</c:v>
                </c:pt>
                <c:pt idx="253">
                  <c:v>44866</c:v>
                </c:pt>
                <c:pt idx="254">
                  <c:v>44865</c:v>
                </c:pt>
                <c:pt idx="255">
                  <c:v>44862</c:v>
                </c:pt>
                <c:pt idx="256">
                  <c:v>44861</c:v>
                </c:pt>
                <c:pt idx="257">
                  <c:v>44860</c:v>
                </c:pt>
                <c:pt idx="258">
                  <c:v>44859</c:v>
                </c:pt>
                <c:pt idx="259">
                  <c:v>44858</c:v>
                </c:pt>
                <c:pt idx="260">
                  <c:v>44855</c:v>
                </c:pt>
                <c:pt idx="261">
                  <c:v>44854</c:v>
                </c:pt>
                <c:pt idx="262">
                  <c:v>44853</c:v>
                </c:pt>
                <c:pt idx="263">
                  <c:v>44852</c:v>
                </c:pt>
                <c:pt idx="264">
                  <c:v>44851</c:v>
                </c:pt>
                <c:pt idx="265">
                  <c:v>44848</c:v>
                </c:pt>
                <c:pt idx="266">
                  <c:v>44847</c:v>
                </c:pt>
                <c:pt idx="267">
                  <c:v>44846</c:v>
                </c:pt>
                <c:pt idx="268">
                  <c:v>44845</c:v>
                </c:pt>
                <c:pt idx="269">
                  <c:v>44844</c:v>
                </c:pt>
                <c:pt idx="270">
                  <c:v>44841</c:v>
                </c:pt>
                <c:pt idx="271">
                  <c:v>44840</c:v>
                </c:pt>
                <c:pt idx="272">
                  <c:v>44839</c:v>
                </c:pt>
                <c:pt idx="273">
                  <c:v>44838</c:v>
                </c:pt>
                <c:pt idx="274">
                  <c:v>44837</c:v>
                </c:pt>
                <c:pt idx="275">
                  <c:v>44834</c:v>
                </c:pt>
              </c:numCache>
            </c:numRef>
          </c:cat>
          <c:val>
            <c:numRef>
              <c:f>STOCK!$O$2:$O$277</c:f>
              <c:numCache>
                <c:formatCode>#,##0.00</c:formatCode>
                <c:ptCount val="276"/>
                <c:pt idx="0">
                  <c:v>100.72504667216604</c:v>
                </c:pt>
                <c:pt idx="1">
                  <c:v>101.47180132852863</c:v>
                </c:pt>
                <c:pt idx="2">
                  <c:v>103.07385056223679</c:v>
                </c:pt>
                <c:pt idx="3">
                  <c:v>104.3936960013893</c:v>
                </c:pt>
                <c:pt idx="4">
                  <c:v>104.60209264967656</c:v>
                </c:pt>
                <c:pt idx="5">
                  <c:v>103.42986150306082</c:v>
                </c:pt>
                <c:pt idx="6">
                  <c:v>106.07389397820519</c:v>
                </c:pt>
                <c:pt idx="7">
                  <c:v>106.57317761472669</c:v>
                </c:pt>
                <c:pt idx="8">
                  <c:v>105.22294099769896</c:v>
                </c:pt>
                <c:pt idx="9">
                  <c:v>104.32423045196022</c:v>
                </c:pt>
                <c:pt idx="10">
                  <c:v>104.67589979594496</c:v>
                </c:pt>
                <c:pt idx="11">
                  <c:v>104.50223592237225</c:v>
                </c:pt>
                <c:pt idx="12">
                  <c:v>104.15924977206616</c:v>
                </c:pt>
                <c:pt idx="13">
                  <c:v>104.27647288672775</c:v>
                </c:pt>
                <c:pt idx="14">
                  <c:v>107.12890201015935</c:v>
                </c:pt>
                <c:pt idx="15">
                  <c:v>107.87999826336126</c:v>
                </c:pt>
                <c:pt idx="16">
                  <c:v>104.662875005427</c:v>
                </c:pt>
                <c:pt idx="17">
                  <c:v>105.04493552728692</c:v>
                </c:pt>
                <c:pt idx="18">
                  <c:v>106.21282507706336</c:v>
                </c:pt>
                <c:pt idx="19">
                  <c:v>107.99722137802283</c:v>
                </c:pt>
                <c:pt idx="20">
                  <c:v>109.70781053271395</c:v>
                </c:pt>
                <c:pt idx="21">
                  <c:v>111.20131984543914</c:v>
                </c:pt>
                <c:pt idx="22">
                  <c:v>112.06963921330264</c:v>
                </c:pt>
                <c:pt idx="23">
                  <c:v>109.99435592410889</c:v>
                </c:pt>
                <c:pt idx="24">
                  <c:v>109.59492901489169</c:v>
                </c:pt>
                <c:pt idx="25">
                  <c:v>110.8887248730083</c:v>
                </c:pt>
                <c:pt idx="26">
                  <c:v>113.54578213867059</c:v>
                </c:pt>
                <c:pt idx="27">
                  <c:v>111.86558416185474</c:v>
                </c:pt>
                <c:pt idx="28">
                  <c:v>111.84821777449747</c:v>
                </c:pt>
                <c:pt idx="29">
                  <c:v>112.17817913428559</c:v>
                </c:pt>
                <c:pt idx="30">
                  <c:v>111.25341900751098</c:v>
                </c:pt>
                <c:pt idx="31">
                  <c:v>111.30985976642209</c:v>
                </c:pt>
                <c:pt idx="32">
                  <c:v>112.18686232796422</c:v>
                </c:pt>
                <c:pt idx="33">
                  <c:v>111.71796986931794</c:v>
                </c:pt>
                <c:pt idx="34">
                  <c:v>111.71796986931794</c:v>
                </c:pt>
                <c:pt idx="35">
                  <c:v>111.75704424087178</c:v>
                </c:pt>
                <c:pt idx="36">
                  <c:v>112.36920939521555</c:v>
                </c:pt>
                <c:pt idx="37">
                  <c:v>111.72231146615724</c:v>
                </c:pt>
                <c:pt idx="38">
                  <c:v>111.83085138714017</c:v>
                </c:pt>
                <c:pt idx="39">
                  <c:v>110.25919333130727</c:v>
                </c:pt>
                <c:pt idx="40">
                  <c:v>109.52980506230192</c:v>
                </c:pt>
                <c:pt idx="41">
                  <c:v>109.88147440628664</c:v>
                </c:pt>
                <c:pt idx="42">
                  <c:v>109.96830634307298</c:v>
                </c:pt>
                <c:pt idx="43">
                  <c:v>108.71358485651024</c:v>
                </c:pt>
                <c:pt idx="44">
                  <c:v>107.71501758346722</c:v>
                </c:pt>
                <c:pt idx="45">
                  <c:v>109.24325967090695</c:v>
                </c:pt>
                <c:pt idx="46">
                  <c:v>110.83228411409716</c:v>
                </c:pt>
                <c:pt idx="47">
                  <c:v>111.67455390092478</c:v>
                </c:pt>
                <c:pt idx="48">
                  <c:v>111.68757869144272</c:v>
                </c:pt>
                <c:pt idx="49">
                  <c:v>112.58194764034212</c:v>
                </c:pt>
                <c:pt idx="50">
                  <c:v>112.45169973516258</c:v>
                </c:pt>
                <c:pt idx="51">
                  <c:v>114.62683975166065</c:v>
                </c:pt>
                <c:pt idx="52">
                  <c:v>113.30699431250815</c:v>
                </c:pt>
                <c:pt idx="53">
                  <c:v>113.12898884209612</c:v>
                </c:pt>
                <c:pt idx="54">
                  <c:v>113.01176572743455</c:v>
                </c:pt>
                <c:pt idx="55">
                  <c:v>113.11596405157817</c:v>
                </c:pt>
                <c:pt idx="56">
                  <c:v>112.156471150089</c:v>
                </c:pt>
                <c:pt idx="57">
                  <c:v>112.96400816220205</c:v>
                </c:pt>
                <c:pt idx="58">
                  <c:v>113.55880692918856</c:v>
                </c:pt>
                <c:pt idx="59">
                  <c:v>114.55737420223157</c:v>
                </c:pt>
                <c:pt idx="60">
                  <c:v>113.48499978292014</c:v>
                </c:pt>
                <c:pt idx="61">
                  <c:v>113.99730820995964</c:v>
                </c:pt>
                <c:pt idx="62">
                  <c:v>114.30556158555116</c:v>
                </c:pt>
                <c:pt idx="63">
                  <c:v>114.00599140363825</c:v>
                </c:pt>
                <c:pt idx="64">
                  <c:v>114.61815655798205</c:v>
                </c:pt>
                <c:pt idx="65">
                  <c:v>115.30847045543349</c:v>
                </c:pt>
                <c:pt idx="66">
                  <c:v>114.92206833673424</c:v>
                </c:pt>
                <c:pt idx="67">
                  <c:v>114.64854773585725</c:v>
                </c:pt>
                <c:pt idx="68">
                  <c:v>112.88585941909433</c:v>
                </c:pt>
                <c:pt idx="69">
                  <c:v>113.12030564841749</c:v>
                </c:pt>
                <c:pt idx="70">
                  <c:v>114.77011244735816</c:v>
                </c:pt>
                <c:pt idx="71">
                  <c:v>115.44305995745235</c:v>
                </c:pt>
                <c:pt idx="72">
                  <c:v>114.64420613901794</c:v>
                </c:pt>
                <c:pt idx="73">
                  <c:v>112.00451526071289</c:v>
                </c:pt>
                <c:pt idx="74">
                  <c:v>108.9002735206009</c:v>
                </c:pt>
                <c:pt idx="75">
                  <c:v>109.13471974992402</c:v>
                </c:pt>
                <c:pt idx="76">
                  <c:v>108.43138106195458</c:v>
                </c:pt>
                <c:pt idx="77">
                  <c:v>112.03924803542745</c:v>
                </c:pt>
                <c:pt idx="78">
                  <c:v>111.98714887335564</c:v>
                </c:pt>
                <c:pt idx="79">
                  <c:v>109.51678027178396</c:v>
                </c:pt>
                <c:pt idx="80">
                  <c:v>108.31849954413232</c:v>
                </c:pt>
                <c:pt idx="81">
                  <c:v>106.98997091130119</c:v>
                </c:pt>
                <c:pt idx="82">
                  <c:v>107.37637303000042</c:v>
                </c:pt>
                <c:pt idx="83">
                  <c:v>105.60065992271956</c:v>
                </c:pt>
                <c:pt idx="84">
                  <c:v>105.18386662614509</c:v>
                </c:pt>
                <c:pt idx="85">
                  <c:v>104.62814223071246</c:v>
                </c:pt>
                <c:pt idx="86">
                  <c:v>106.1303347371163</c:v>
                </c:pt>
                <c:pt idx="87">
                  <c:v>106.93787174922934</c:v>
                </c:pt>
                <c:pt idx="88">
                  <c:v>107.70199279294926</c:v>
                </c:pt>
                <c:pt idx="89">
                  <c:v>108.27074197889984</c:v>
                </c:pt>
                <c:pt idx="90">
                  <c:v>109.71215212955326</c:v>
                </c:pt>
                <c:pt idx="91">
                  <c:v>108.37494030304345</c:v>
                </c:pt>
                <c:pt idx="92">
                  <c:v>109.24760126774629</c:v>
                </c:pt>
                <c:pt idx="93">
                  <c:v>108.43138106195458</c:v>
                </c:pt>
                <c:pt idx="94">
                  <c:v>109.35614118872921</c:v>
                </c:pt>
                <c:pt idx="95">
                  <c:v>110.146311813485</c:v>
                </c:pt>
                <c:pt idx="96">
                  <c:v>108.81778318065383</c:v>
                </c:pt>
                <c:pt idx="97">
                  <c:v>109.11301176572745</c:v>
                </c:pt>
                <c:pt idx="98">
                  <c:v>107.48057135414403</c:v>
                </c:pt>
                <c:pt idx="99">
                  <c:v>107.05509486389096</c:v>
                </c:pt>
                <c:pt idx="100">
                  <c:v>107.39373941735771</c:v>
                </c:pt>
                <c:pt idx="101">
                  <c:v>103.56445100507965</c:v>
                </c:pt>
                <c:pt idx="102">
                  <c:v>103.14765770850518</c:v>
                </c:pt>
                <c:pt idx="103">
                  <c:v>104.03768506056525</c:v>
                </c:pt>
                <c:pt idx="104">
                  <c:v>103.49498545565059</c:v>
                </c:pt>
                <c:pt idx="105">
                  <c:v>102.7091564277341</c:v>
                </c:pt>
                <c:pt idx="106">
                  <c:v>103.53405982720443</c:v>
                </c:pt>
                <c:pt idx="107">
                  <c:v>104.62380063387313</c:v>
                </c:pt>
                <c:pt idx="108">
                  <c:v>106.6947423262276</c:v>
                </c:pt>
                <c:pt idx="109">
                  <c:v>104.74536534537403</c:v>
                </c:pt>
                <c:pt idx="110">
                  <c:v>104.58472626231926</c:v>
                </c:pt>
                <c:pt idx="111">
                  <c:v>103.90743715538578</c:v>
                </c:pt>
                <c:pt idx="112">
                  <c:v>105.00151955889376</c:v>
                </c:pt>
                <c:pt idx="113">
                  <c:v>105.44870403334346</c:v>
                </c:pt>
                <c:pt idx="114">
                  <c:v>106.4472713063865</c:v>
                </c:pt>
                <c:pt idx="115">
                  <c:v>105.08400989884079</c:v>
                </c:pt>
                <c:pt idx="116">
                  <c:v>106.23887465809925</c:v>
                </c:pt>
                <c:pt idx="117">
                  <c:v>107.18968436590977</c:v>
                </c:pt>
                <c:pt idx="118">
                  <c:v>106.62093517995919</c:v>
                </c:pt>
                <c:pt idx="119">
                  <c:v>108.72660964702818</c:v>
                </c:pt>
                <c:pt idx="120">
                  <c:v>108.45308904615119</c:v>
                </c:pt>
                <c:pt idx="121">
                  <c:v>107.23310033430296</c:v>
                </c:pt>
                <c:pt idx="122">
                  <c:v>109.35614118872921</c:v>
                </c:pt>
                <c:pt idx="123">
                  <c:v>109.84240003473278</c:v>
                </c:pt>
                <c:pt idx="124">
                  <c:v>112.95532496852343</c:v>
                </c:pt>
                <c:pt idx="125">
                  <c:v>112.92927538748754</c:v>
                </c:pt>
                <c:pt idx="126">
                  <c:v>111.17527026440324</c:v>
                </c:pt>
                <c:pt idx="127">
                  <c:v>111.94373290496242</c:v>
                </c:pt>
                <c:pt idx="128">
                  <c:v>109.91186558416186</c:v>
                </c:pt>
                <c:pt idx="129">
                  <c:v>110.21577736291408</c:v>
                </c:pt>
                <c:pt idx="130">
                  <c:v>110.76281856466809</c:v>
                </c:pt>
                <c:pt idx="131">
                  <c:v>110.97989840663396</c:v>
                </c:pt>
                <c:pt idx="132">
                  <c:v>111.87426735553336</c:v>
                </c:pt>
                <c:pt idx="133">
                  <c:v>112.48643250987713</c:v>
                </c:pt>
                <c:pt idx="134">
                  <c:v>113.08123127686362</c:v>
                </c:pt>
                <c:pt idx="135">
                  <c:v>113.25489515043631</c:v>
                </c:pt>
                <c:pt idx="136">
                  <c:v>111.25776060435028</c:v>
                </c:pt>
                <c:pt idx="137">
                  <c:v>110.99726479399123</c:v>
                </c:pt>
                <c:pt idx="138">
                  <c:v>109.97698953675162</c:v>
                </c:pt>
                <c:pt idx="139">
                  <c:v>110.25485173446793</c:v>
                </c:pt>
                <c:pt idx="140">
                  <c:v>110.24182694394999</c:v>
                </c:pt>
                <c:pt idx="141">
                  <c:v>110.24182694394999</c:v>
                </c:pt>
                <c:pt idx="142">
                  <c:v>107.67160161507402</c:v>
                </c:pt>
                <c:pt idx="143">
                  <c:v>109.7208353232319</c:v>
                </c:pt>
                <c:pt idx="144">
                  <c:v>109.51243867494465</c:v>
                </c:pt>
                <c:pt idx="145">
                  <c:v>109.22589328354971</c:v>
                </c:pt>
                <c:pt idx="146">
                  <c:v>108.37494030304345</c:v>
                </c:pt>
                <c:pt idx="147">
                  <c:v>105.07098510832284</c:v>
                </c:pt>
                <c:pt idx="148">
                  <c:v>102.69613163721615</c:v>
                </c:pt>
                <c:pt idx="149">
                  <c:v>105.26201536925282</c:v>
                </c:pt>
                <c:pt idx="150">
                  <c:v>104.9103460252681</c:v>
                </c:pt>
                <c:pt idx="151">
                  <c:v>107.75843355186036</c:v>
                </c:pt>
                <c:pt idx="152">
                  <c:v>109.61663699908826</c:v>
                </c:pt>
                <c:pt idx="153">
                  <c:v>115.48213432900623</c:v>
                </c:pt>
                <c:pt idx="154">
                  <c:v>114.85694438414448</c:v>
                </c:pt>
                <c:pt idx="155">
                  <c:v>113.27660313463295</c:v>
                </c:pt>
                <c:pt idx="156">
                  <c:v>114.86996917466243</c:v>
                </c:pt>
                <c:pt idx="157">
                  <c:v>115.54291668475668</c:v>
                </c:pt>
                <c:pt idx="158">
                  <c:v>119.29405635392696</c:v>
                </c:pt>
                <c:pt idx="159">
                  <c:v>115.90326922242001</c:v>
                </c:pt>
                <c:pt idx="160">
                  <c:v>117.4141449225025</c:v>
                </c:pt>
                <c:pt idx="161">
                  <c:v>118.94672860678159</c:v>
                </c:pt>
                <c:pt idx="162">
                  <c:v>122.86719055268529</c:v>
                </c:pt>
                <c:pt idx="163">
                  <c:v>123.5922372248513</c:v>
                </c:pt>
                <c:pt idx="164">
                  <c:v>124.10454565189077</c:v>
                </c:pt>
                <c:pt idx="165">
                  <c:v>122.7239178569878</c:v>
                </c:pt>
                <c:pt idx="166">
                  <c:v>120.81361524768811</c:v>
                </c:pt>
                <c:pt idx="167">
                  <c:v>121.1869925758694</c:v>
                </c:pt>
                <c:pt idx="168">
                  <c:v>124.15230321712325</c:v>
                </c:pt>
                <c:pt idx="169">
                  <c:v>123.87878261624623</c:v>
                </c:pt>
                <c:pt idx="170">
                  <c:v>120.88308079711719</c:v>
                </c:pt>
                <c:pt idx="171">
                  <c:v>121.43446359571051</c:v>
                </c:pt>
                <c:pt idx="172">
                  <c:v>119.77163200625192</c:v>
                </c:pt>
                <c:pt idx="173">
                  <c:v>121.8078409238918</c:v>
                </c:pt>
                <c:pt idx="174">
                  <c:v>122.84548256848868</c:v>
                </c:pt>
                <c:pt idx="175">
                  <c:v>124.44753180219683</c:v>
                </c:pt>
                <c:pt idx="176">
                  <c:v>123.54882125645813</c:v>
                </c:pt>
                <c:pt idx="177">
                  <c:v>124.08283766769419</c:v>
                </c:pt>
                <c:pt idx="178">
                  <c:v>125.20731124907741</c:v>
                </c:pt>
                <c:pt idx="179">
                  <c:v>124.91208266400382</c:v>
                </c:pt>
                <c:pt idx="180">
                  <c:v>124.19571918551644</c:v>
                </c:pt>
                <c:pt idx="181">
                  <c:v>126.89619241957189</c:v>
                </c:pt>
                <c:pt idx="182">
                  <c:v>125.96274909911867</c:v>
                </c:pt>
                <c:pt idx="183">
                  <c:v>124.35635826857119</c:v>
                </c:pt>
                <c:pt idx="184">
                  <c:v>125.38097512265011</c:v>
                </c:pt>
                <c:pt idx="185">
                  <c:v>126.86580124169669</c:v>
                </c:pt>
                <c:pt idx="186">
                  <c:v>127.91212607997223</c:v>
                </c:pt>
                <c:pt idx="187">
                  <c:v>120.84400642556329</c:v>
                </c:pt>
                <c:pt idx="188">
                  <c:v>121.38236443363868</c:v>
                </c:pt>
                <c:pt idx="189">
                  <c:v>122.49815482134328</c:v>
                </c:pt>
                <c:pt idx="190">
                  <c:v>123.02348803890071</c:v>
                </c:pt>
                <c:pt idx="191">
                  <c:v>122.49815482134328</c:v>
                </c:pt>
                <c:pt idx="192">
                  <c:v>121.35631485260279</c:v>
                </c:pt>
                <c:pt idx="193">
                  <c:v>122.2550253983415</c:v>
                </c:pt>
                <c:pt idx="194">
                  <c:v>122.21160942994835</c:v>
                </c:pt>
                <c:pt idx="195">
                  <c:v>119.50245300221421</c:v>
                </c:pt>
                <c:pt idx="196">
                  <c:v>118.76872313636957</c:v>
                </c:pt>
                <c:pt idx="197">
                  <c:v>120.18842530282636</c:v>
                </c:pt>
                <c:pt idx="198">
                  <c:v>120.66165935831201</c:v>
                </c:pt>
                <c:pt idx="199">
                  <c:v>120.71375852038382</c:v>
                </c:pt>
                <c:pt idx="200">
                  <c:v>120.27959883645205</c:v>
                </c:pt>
                <c:pt idx="201">
                  <c:v>120.88742239395648</c:v>
                </c:pt>
                <c:pt idx="202">
                  <c:v>117.73976468545131</c:v>
                </c:pt>
                <c:pt idx="203">
                  <c:v>115.68184778361481</c:v>
                </c:pt>
                <c:pt idx="204">
                  <c:v>118.38232101767031</c:v>
                </c:pt>
                <c:pt idx="205">
                  <c:v>116.45465202101333</c:v>
                </c:pt>
                <c:pt idx="206">
                  <c:v>115.47779273216689</c:v>
                </c:pt>
                <c:pt idx="207">
                  <c:v>116.14639864542178</c:v>
                </c:pt>
                <c:pt idx="208">
                  <c:v>114.24043763296142</c:v>
                </c:pt>
                <c:pt idx="209">
                  <c:v>110.86267529197238</c:v>
                </c:pt>
                <c:pt idx="210">
                  <c:v>110.86267529197238</c:v>
                </c:pt>
                <c:pt idx="211">
                  <c:v>112.37789258889417</c:v>
                </c:pt>
                <c:pt idx="212">
                  <c:v>111.5052316241914</c:v>
                </c:pt>
                <c:pt idx="213">
                  <c:v>111.24907741067165</c:v>
                </c:pt>
                <c:pt idx="214">
                  <c:v>111.54864759258456</c:v>
                </c:pt>
                <c:pt idx="215">
                  <c:v>111.54864759258456</c:v>
                </c:pt>
                <c:pt idx="216">
                  <c:v>110.55442191638083</c:v>
                </c:pt>
                <c:pt idx="217">
                  <c:v>111.44444926844095</c:v>
                </c:pt>
                <c:pt idx="218">
                  <c:v>108.42703946511527</c:v>
                </c:pt>
                <c:pt idx="219">
                  <c:v>111.82216819346155</c:v>
                </c:pt>
                <c:pt idx="220">
                  <c:v>111.07107194025964</c:v>
                </c:pt>
                <c:pt idx="221">
                  <c:v>114.93509312725223</c:v>
                </c:pt>
                <c:pt idx="222">
                  <c:v>116.48504319888858</c:v>
                </c:pt>
                <c:pt idx="223">
                  <c:v>115.19993053445057</c:v>
                </c:pt>
                <c:pt idx="224">
                  <c:v>112.3561846046976</c:v>
                </c:pt>
                <c:pt idx="225">
                  <c:v>115.50818391004212</c:v>
                </c:pt>
                <c:pt idx="226">
                  <c:v>113.91047627317327</c:v>
                </c:pt>
                <c:pt idx="227">
                  <c:v>113.9669170320844</c:v>
                </c:pt>
                <c:pt idx="228">
                  <c:v>114.7831372378761</c:v>
                </c:pt>
                <c:pt idx="229">
                  <c:v>115.55159987843528</c:v>
                </c:pt>
                <c:pt idx="230">
                  <c:v>114.46620066860591</c:v>
                </c:pt>
                <c:pt idx="231">
                  <c:v>114.10584813094256</c:v>
                </c:pt>
                <c:pt idx="232">
                  <c:v>113.58919810706378</c:v>
                </c:pt>
                <c:pt idx="233">
                  <c:v>116.03785872443883</c:v>
                </c:pt>
                <c:pt idx="234">
                  <c:v>116.16376503277905</c:v>
                </c:pt>
                <c:pt idx="235">
                  <c:v>116.72817262189035</c:v>
                </c:pt>
                <c:pt idx="236">
                  <c:v>118.11314201363261</c:v>
                </c:pt>
                <c:pt idx="237">
                  <c:v>115.00021707984196</c:v>
                </c:pt>
                <c:pt idx="238">
                  <c:v>115.37793600486259</c:v>
                </c:pt>
                <c:pt idx="239">
                  <c:v>115.86419485086614</c:v>
                </c:pt>
                <c:pt idx="240">
                  <c:v>115.05231624191379</c:v>
                </c:pt>
                <c:pt idx="241">
                  <c:v>114.55303260539227</c:v>
                </c:pt>
                <c:pt idx="242">
                  <c:v>115.36056961750532</c:v>
                </c:pt>
                <c:pt idx="243">
                  <c:v>117.82225502539833</c:v>
                </c:pt>
                <c:pt idx="244">
                  <c:v>117.29258021100162</c:v>
                </c:pt>
                <c:pt idx="245">
                  <c:v>118.30417227456257</c:v>
                </c:pt>
                <c:pt idx="246">
                  <c:v>116.04654191811747</c:v>
                </c:pt>
                <c:pt idx="247">
                  <c:v>109.46033951287286</c:v>
                </c:pt>
                <c:pt idx="248">
                  <c:v>110.05947987669866</c:v>
                </c:pt>
                <c:pt idx="249">
                  <c:v>109.56887943385576</c:v>
                </c:pt>
                <c:pt idx="250">
                  <c:v>108.51821299874094</c:v>
                </c:pt>
                <c:pt idx="251">
                  <c:v>105.83076455520339</c:v>
                </c:pt>
                <c:pt idx="252">
                  <c:v>108.94803108583338</c:v>
                </c:pt>
                <c:pt idx="253">
                  <c:v>109.19984370251382</c:v>
                </c:pt>
                <c:pt idx="254">
                  <c:v>107.67594321191334</c:v>
                </c:pt>
                <c:pt idx="255">
                  <c:v>107.25480831849954</c:v>
                </c:pt>
                <c:pt idx="256">
                  <c:v>107.34598185212521</c:v>
                </c:pt>
                <c:pt idx="257">
                  <c:v>105.18386662614509</c:v>
                </c:pt>
                <c:pt idx="258">
                  <c:v>105.53119437329048</c:v>
                </c:pt>
                <c:pt idx="259">
                  <c:v>101.61941562106543</c:v>
                </c:pt>
                <c:pt idx="260">
                  <c:v>99.413884426692121</c:v>
                </c:pt>
                <c:pt idx="261">
                  <c:v>101.8842530282638</c:v>
                </c:pt>
                <c:pt idx="262">
                  <c:v>100.88134415838145</c:v>
                </c:pt>
                <c:pt idx="263">
                  <c:v>101.16354795293707</c:v>
                </c:pt>
                <c:pt idx="264">
                  <c:v>101.40233577909956</c:v>
                </c:pt>
                <c:pt idx="265">
                  <c:v>98.610689011418387</c:v>
                </c:pt>
                <c:pt idx="266">
                  <c:v>97.086788520817962</c:v>
                </c:pt>
                <c:pt idx="267">
                  <c:v>95.545521642860251</c:v>
                </c:pt>
                <c:pt idx="268">
                  <c:v>97.312551556462452</c:v>
                </c:pt>
                <c:pt idx="269">
                  <c:v>96.674336821082775</c:v>
                </c:pt>
                <c:pt idx="270">
                  <c:v>98.910259193331299</c:v>
                </c:pt>
                <c:pt idx="271">
                  <c:v>98.606347414579062</c:v>
                </c:pt>
                <c:pt idx="272">
                  <c:v>97.88130074241306</c:v>
                </c:pt>
                <c:pt idx="273">
                  <c:v>102.77428038032387</c:v>
                </c:pt>
                <c:pt idx="274">
                  <c:v>100.69899709113012</c:v>
                </c:pt>
                <c:pt idx="275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61C-4025-A398-FA170BFFF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0560800"/>
        <c:axId val="314499808"/>
      </c:lineChart>
      <c:dateAx>
        <c:axId val="120560800"/>
        <c:scaling>
          <c:orientation val="minMax"/>
        </c:scaling>
        <c:delete val="0"/>
        <c:axPos val="b"/>
        <c:numFmt formatCode="mm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fr-FR"/>
          </a:p>
        </c:txPr>
        <c:crossAx val="314499808"/>
        <c:crosses val="autoZero"/>
        <c:auto val="0"/>
        <c:lblOffset val="100"/>
        <c:baseTimeUnit val="days"/>
      </c:dateAx>
      <c:valAx>
        <c:axId val="314499808"/>
        <c:scaling>
          <c:orientation val="minMax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rgbClr val="47536C"/>
                </a:solidFill>
                <a:latin typeface="+mj-lt"/>
                <a:ea typeface="+mn-ea"/>
                <a:cs typeface="+mn-cs"/>
              </a:defRPr>
            </a:pPr>
            <a:endParaRPr lang="fr-FR"/>
          </a:p>
        </c:txPr>
        <c:crossAx val="120560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7F_637B927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4C784D1-B599-460A-9E03-CA45AB42290E}" authorId="{5C065608-BB12-057C-2C8E-601732D99178}" status="resolved" created="2023-11-26T21:25:56.912" complete="100000">
    <pc:sldMkLst xmlns:pc="http://schemas.microsoft.com/office/powerpoint/2013/main/command">
      <pc:docMk/>
      <pc:sldMk cId="1669042813" sldId="383"/>
    </pc:sldMkLst>
    <p188:txBody>
      <a:bodyPr/>
      <a:lstStyle/>
      <a:p>
        <a:r>
          <a:rPr lang="en-BE"/>
          <a:t>Pas convaincu: problème avec prime rents et take-up !!!</a:t>
        </a:r>
      </a:p>
    </p188:txBody>
  </p188:cm>
  <p188:cm id="{0B71B567-C914-43EB-A7FA-690862AA89D6}" authorId="{057C853B-CDE1-41AF-8EE7-E4B367D3458A}" status="resolved" created="2023-11-27T13:54:34.62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69042813" sldId="383"/>
      <ac:picMk id="19" creationId="{6610CD46-EFF8-592C-2B11-5F1A871F3151}"/>
    </ac:deMkLst>
    <p188:replyLst>
      <p188:reply id="{9FC80CCD-60D2-4484-868C-04D8C942B332}" authorId="{D4147D1E-D3D2-FB64-AF19-C681BC3D7727}" created="2023-11-27T14:55:38.530">
        <p188:txBody>
          <a:bodyPr/>
          <a:lstStyle/>
          <a:p>
            <a:r>
              <a:rPr lang="fr-BE"/>
              <a:t>GB</a:t>
            </a:r>
          </a:p>
        </p188:txBody>
      </p188:reply>
    </p188:replyLst>
    <p188:txBody>
      <a:bodyPr/>
      <a:lstStyle/>
      <a:p>
        <a:r>
          <a:rPr lang="fr-BE"/>
          <a:t>Belgique en premier + années comparatives</a:t>
        </a:r>
      </a:p>
    </p188:txBody>
  </p188:cm>
  <p188:cm id="{F8D75396-8EAA-4B9B-B889-3CA422B3F719}" authorId="{057C853B-CDE1-41AF-8EE7-E4B367D3458A}" status="resolved" created="2023-11-27T13:54:58.95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69042813" sldId="383"/>
      <ac:picMk id="11" creationId="{839CE71A-0EF0-A92E-2F08-3398AF384F31}"/>
    </ac:deMkLst>
    <p188:replyLst>
      <p188:reply id="{38ABDB55-7F9F-40CF-9A27-9C40EB4F0902}" authorId="{D4147D1E-D3D2-FB64-AF19-C681BC3D7727}" created="2023-11-27T14:56:12.208">
        <p188:txBody>
          <a:bodyPr/>
          <a:lstStyle/>
          <a:p>
            <a:r>
              <a:rPr lang="fr-BE"/>
              <a:t>GB uk : 2023 (at 30/06)</a:t>
            </a:r>
          </a:p>
        </p188:txBody>
      </p188:reply>
    </p188:replyLst>
    <p188:txBody>
      <a:bodyPr/>
      <a:lstStyle/>
      <a:p>
        <a:r>
          <a:rPr lang="fr-BE"/>
          <a:t>Mentionner que 2023 est sur 6 mois</a:t>
        </a:r>
      </a:p>
    </p188:txBody>
  </p188:cm>
</p188:cmLst>
</file>

<file path=ppt/comments/modernComment_184_F85F92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694FD13-55ED-4580-8BA5-FB3C51EF790A}" authorId="{5C065608-BB12-057C-2C8E-601732D99178}" status="resolved" created="2023-11-26T21:36:46.767" complete="100000">
    <pc:sldMkLst xmlns:pc="http://schemas.microsoft.com/office/powerpoint/2013/main/command">
      <pc:docMk/>
      <pc:sldMk cId="4167013076" sldId="388"/>
    </pc:sldMkLst>
    <p188:replyLst>
      <p188:reply id="{68C032F5-E767-4B28-89D9-5C07E39BD048}" authorId="{057C853B-CDE1-41AF-8EE7-E4B367D3458A}" created="2023-11-27T13:30:49.105">
        <p188:txBody>
          <a:bodyPr/>
          <a:lstStyle/>
          <a:p>
            <a:r>
              <a:rPr lang="fr-BE"/>
              <a:t>Pour la tarte, parler en €million --&gt; €34,8 M</a:t>
            </a:r>
          </a:p>
        </p188:txBody>
      </p188:reply>
      <p188:reply id="{15FDDEB9-B3F6-411A-87A2-696991EB1020}" authorId="{D4147D1E-D3D2-FB64-AF19-C681BC3D7727}" created="2023-11-27T15:03:04.096">
        <p188:txBody>
          <a:bodyPr/>
          <a:lstStyle/>
          <a:p>
            <a:r>
              <a:rPr lang="fr-BE"/>
              <a:t>GB</a:t>
            </a:r>
          </a:p>
        </p188:txBody>
      </p188:reply>
    </p188:replyLst>
    <p188:txBody>
      <a:bodyPr/>
      <a:lstStyle/>
      <a:p>
        <a:r>
          <a:rPr lang="en-BE"/>
          <a:t>Graphique Debt: mettre en milliers €. On ne comprend pas bien que les 84, 2 millions de disponibles font partie des 345,1 de crédits totaux</a:t>
        </a:r>
      </a:p>
    </p188:txBody>
  </p188:cm>
  <p188:cm id="{97259325-7B8C-480D-8171-15C61EC257D6}" authorId="{D4147D1E-D3D2-FB64-AF19-C681BC3D7727}" created="2023-11-29T09:09:29.35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167013076" sldId="388"/>
      <ac:picMk id="39" creationId="{8EBAB7F3-5657-E0E5-D9E2-C17961C65662}"/>
    </ac:deMkLst>
    <p188:replyLst>
      <p188:reply id="{62B23857-BE86-4058-98FD-3B5D4C786109}" authorId="{D4147D1E-D3D2-FB64-AF19-C681BC3D7727}" created="2023-11-29T09:09:48.721">
        <p188:txBody>
          <a:bodyPr/>
          <a:lstStyle/>
          <a:p>
            <a:r>
              <a:rPr lang="fr-BE"/>
              <a:t>Available amounts = 84.3</a:t>
            </a:r>
          </a:p>
        </p188:txBody>
      </p188:reply>
    </p188:replyLst>
    <p188:txBody>
      <a:bodyPr/>
      <a:lstStyle/>
      <a:p>
        <a:r>
          <a:rPr lang="fr-BE"/>
          <a:t>Mettre total bank loans au milieu </a:t>
        </a:r>
      </a:p>
    </p188:txBody>
  </p188:cm>
</p188:cmLst>
</file>

<file path=ppt/comments/modernComment_188_6C97568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D3882A8-A0BC-48F4-A65B-E138A144B266}" authorId="{057C853B-CDE1-41AF-8EE7-E4B367D3458A}" status="resolved" created="2023-11-27T14:23:05.49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21857421" sldId="392"/>
      <ac:picMk id="23" creationId="{5AD88EF1-0119-E659-0149-64FF6D87A1B4}"/>
    </ac:deMkLst>
    <p188:replyLst>
      <p188:reply id="{B9BE14FA-F49F-4E6D-8BE2-06994D58E5B0}" authorId="{057C853B-CDE1-41AF-8EE7-E4B367D3458A}" created="2023-11-27T14:24:57.199">
        <p188:txBody>
          <a:bodyPr/>
          <a:lstStyle/>
          <a:p>
            <a:r>
              <a:rPr lang="fr-BE"/>
              <a:t>Et ajouter + 5.1% dans le graphique</a:t>
            </a:r>
          </a:p>
        </p188:txBody>
      </p188:reply>
      <p188:reply id="{3C652842-BDC6-4C19-9BE4-F5D76087DFA2}" authorId="{D4147D1E-D3D2-FB64-AF19-C681BC3D7727}" created="2023-11-27T15:07:22.198">
        <p188:txBody>
          <a:bodyPr/>
          <a:lstStyle/>
          <a:p>
            <a:r>
              <a:rPr lang="fr-BE"/>
              <a:t>GB</a:t>
            </a:r>
          </a:p>
        </p188:txBody>
      </p188:reply>
    </p188:replyLst>
    <p188:txBody>
      <a:bodyPr/>
      <a:lstStyle/>
      <a:p>
        <a:r>
          <a:rPr lang="fr-BE"/>
          <a:t>Mettre un grand point rouge pour 2023 (et remplacer les petits points par un trait rouge) et décaler le 4,15 un peu plus sur la droite</a:t>
        </a:r>
      </a:p>
    </p188:txBody>
  </p188:cm>
</p188:cmLst>
</file>

<file path=ppt/comments/modernComment_18A_5029B3E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207A9FA-D915-421A-8C86-9DD62C8E9C14}" authorId="{057C853B-CDE1-41AF-8EE7-E4B367D3458A}" status="resolved" created="2023-11-27T14:29:24.348" complete="100000">
    <pc:sldMkLst xmlns:pc="http://schemas.microsoft.com/office/powerpoint/2013/main/command">
      <pc:docMk/>
      <pc:sldMk cId="1344910309" sldId="394"/>
    </pc:sldMkLst>
    <p188:replyLst>
      <p188:reply id="{0F232FBF-C2C6-4643-8169-086B9C0E5DEA}" authorId="{D4147D1E-D3D2-FB64-AF19-C681BC3D7727}" created="2023-11-27T15:07:42.727">
        <p188:txBody>
          <a:bodyPr/>
          <a:lstStyle/>
          <a:p>
            <a:r>
              <a:rPr lang="fr-BE"/>
              <a:t>GB</a:t>
            </a:r>
          </a:p>
        </p188:txBody>
      </p188:reply>
      <p188:reply id="{120B1961-4A90-432D-A4BA-5778F64B1AAD}" authorId="{D4147D1E-D3D2-FB64-AF19-C681BC3D7727}" created="2023-11-27T15:08:21.697">
        <p188:txBody>
          <a:bodyPr/>
          <a:lstStyle/>
          <a:p>
            <a:r>
              <a:rPr lang="fr-BE"/>
              <a:t>UK : Takeover of the Mestdagh supermarkets by Intermarché</a:t>
            </a:r>
          </a:p>
        </p188:txBody>
      </p188:reply>
    </p188:replyLst>
    <p188:txBody>
      <a:bodyPr/>
      <a:lstStyle/>
      <a:p>
        <a:r>
          <a:rPr lang="fr-BE"/>
          <a:t>Ajouter 2023 : Reprise des supermarchés Mestdagh par ITM</a:t>
        </a:r>
      </a:p>
    </p188:txBody>
  </p188:cm>
</p188:cmLst>
</file>

<file path=ppt/comments/modernComment_190_67F4AAE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A98351B-E009-42C3-8928-4FB25EE740EF}" authorId="{D4147D1E-D3D2-FB64-AF19-C681BC3D7727}" created="2023-11-29T09:10:41.14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44087789" sldId="400"/>
      <ac:picMk id="6" creationId="{9AD61FC8-3DAA-A5DD-E902-EA2248E79C0E}"/>
    </ac:deMkLst>
    <p188:txBody>
      <a:bodyPr/>
      <a:lstStyle/>
      <a:p>
        <a:r>
          <a:rPr lang="fr-BE"/>
          <a:t>Finance
- Finance
- IT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1BF7F-FCF4-4E36-928C-B103E6E05C5B}" type="datetimeFigureOut">
              <a:rPr lang="en-BE" smtClean="0"/>
              <a:t>11/29/2023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E2063-CAE1-462C-98D6-6AA781510651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6336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CE2063-CAE1-462C-98D6-6AA781510651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80183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C65B83-4031-129F-4D26-047430F9B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5C11DE9-058F-81CF-F6E6-41DC8D050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F4B5D9-3400-C04C-201C-2600D8C2F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F85B7-1D02-4553-97ED-10453B45685A}" type="datetime1">
              <a:rPr lang="fr-BE" smtClean="0"/>
              <a:t>29-11-23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9D7A43-F231-E9CD-1992-7553BE861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333052-A77C-E912-81A5-0F73875D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‹N°›</a:t>
            </a:fld>
            <a:endParaRPr lang="fr-BE" dirty="0"/>
          </a:p>
        </p:txBody>
      </p:sp>
      <p:pic>
        <p:nvPicPr>
          <p:cNvPr id="8" name="Picture 7" descr="A red and black logo&#10;&#10;Description automatically generated">
            <a:extLst>
              <a:ext uri="{FF2B5EF4-FFF2-40B4-BE49-F238E27FC236}">
                <a16:creationId xmlns:a16="http://schemas.microsoft.com/office/drawing/2014/main" id="{18A2A138-5CB5-F1E8-C637-6C05D54B6C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607" y="4329279"/>
            <a:ext cx="378029" cy="37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1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29ABEE8-55BC-4B5D-9DBB-1B7A36D0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49740-D39F-4C72-8D49-6C02AC4F8DEF}" type="datetime1">
              <a:rPr lang="fr-BE" smtClean="0"/>
              <a:t>29-11-23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F69C19C-FF9F-FADC-30DE-9B9990C04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6AE23A-3B5B-B928-8F69-F2D86C90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9674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B67E38-CD42-5825-0993-D9C045DE3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65C3AB-DF79-8BB4-371D-89FB1376E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5CD519-E693-4846-8355-0EA415A63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D0A399-C7EC-D15A-8285-B13B1437A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BB4EE-40FC-42C5-B763-3E2A505031AD}" type="datetime1">
              <a:rPr lang="fr-BE" smtClean="0"/>
              <a:t>29-11-23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9376E1-E32D-7C8E-27AA-2BAAFD2A8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4EA7F9-023B-E533-A0A9-99213CAF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9960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5BCA9C-3C2A-B78B-790C-1EFE0DC5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3D92877-653A-CBFB-3907-95BF29C7A1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F51E3D-1F07-75E4-62C1-7CC529B0E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02A1CB-2B65-FFA9-E758-7C93B5F8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D3305-84F1-40AA-9F37-7B7127B463E2}" type="datetime1">
              <a:rPr lang="fr-BE" smtClean="0"/>
              <a:t>29-11-23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464C00D-0106-1BA1-B7C8-F346E0EBE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78C57D-07C7-B990-3657-6ECBF368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70436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E91199-AB2F-D981-C0C3-AF7362D6A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2F99779-0D58-ECD9-BB5D-F4B5C95FB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3EFA85-222A-EB0D-BAA7-4762AC7D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7F170-396B-469E-B7CF-4CB8A5F58231}" type="datetime1">
              <a:rPr lang="fr-BE" smtClean="0"/>
              <a:t>29-11-23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C38735-7CE2-F6D2-367F-A94B52A7A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91541C-E356-4D52-F988-E24B047EC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51254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C33CEF4-44F3-7380-7382-5CA8E94F07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CCC92A-3A4B-1AB9-6AB5-70727E1D5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9D0D65-8594-3684-D837-F97706DD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0D954-B505-4E10-985A-5D588074CD33}" type="datetime1">
              <a:rPr lang="fr-BE" smtClean="0"/>
              <a:t>29-11-23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8CF3B5-D4A2-D639-865D-D384405F3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92F51C-5A6A-6BBA-DD5C-2974034F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9833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F4B5D9-3400-C04C-201C-2600D8C2F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F85B7-1D02-4553-97ED-10453B45685A}" type="datetime1">
              <a:rPr lang="fr-BE" smtClean="0"/>
              <a:t>29-11-23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9D7A43-F231-E9CD-1992-7553BE861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333052-A77C-E912-81A5-0F73875D2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FD5CF2-06B1-7E6C-86B2-AA020A05A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00" y="540000"/>
            <a:ext cx="8734629" cy="5769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74842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BE4B958-7A57-DA53-1E9B-B391158B5418}"/>
              </a:ext>
            </a:extLst>
          </p:cNvPr>
          <p:cNvSpPr/>
          <p:nvPr userDrawn="1"/>
        </p:nvSpPr>
        <p:spPr>
          <a:xfrm>
            <a:off x="398145" y="462280"/>
            <a:ext cx="11395710" cy="5933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F4B5D9-3400-C04C-201C-2600D8C2F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F85B7-1D02-4553-97ED-10453B45685A}" type="datetime1">
              <a:rPr lang="fr-BE" smtClean="0"/>
              <a:t>29-11-23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9D7A43-F231-E9CD-1992-7553BE861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1757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7538DE-0268-FCF0-99C8-5F2012E6F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7041"/>
            <a:ext cx="10515600" cy="507831"/>
          </a:xfrm>
        </p:spPr>
        <p:txBody>
          <a:bodyPr anchor="t" anchorCtr="0">
            <a:spAutoFit/>
          </a:bodyPr>
          <a:lstStyle>
            <a:lvl1pPr>
              <a:defRPr sz="3000" b="0" spc="2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BE8687-D54A-8D75-B71B-75DA70522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00291"/>
          </a:xfrm>
        </p:spPr>
        <p:txBody>
          <a:bodyPr/>
          <a:lstStyle>
            <a:lvl1pPr>
              <a:lnSpc>
                <a:spcPts val="2600"/>
              </a:lnSpc>
              <a:defRPr/>
            </a:lvl1pPr>
            <a:lvl2pPr>
              <a:lnSpc>
                <a:spcPts val="2600"/>
              </a:lnSpc>
              <a:defRPr/>
            </a:lvl2pPr>
            <a:lvl3pPr>
              <a:lnSpc>
                <a:spcPts val="2600"/>
              </a:lnSpc>
              <a:defRPr/>
            </a:lvl3pPr>
            <a:lvl4pPr>
              <a:lnSpc>
                <a:spcPts val="2600"/>
              </a:lnSpc>
              <a:defRPr/>
            </a:lvl4pPr>
            <a:lvl5pPr>
              <a:lnSpc>
                <a:spcPts val="2600"/>
              </a:lnSpc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C5528F-94B9-EA36-8F83-B2D66AF8B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6667-B456-4D8C-982F-9AF8708D7F87}" type="datetime1">
              <a:rPr lang="fr-BE" smtClean="0"/>
              <a:t>29-11-23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7C34BD-5E18-1C3E-34EC-F4C7473B7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AB0F34-D751-FAC3-1171-48704990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8371DBFF-AF23-4420-8FAC-53647771A029}" type="slidenum">
              <a:rPr lang="fr-BE" smtClean="0"/>
              <a:pPr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22972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7538DE-0268-FCF0-99C8-5F2012E6F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77041"/>
            <a:ext cx="10515600" cy="438582"/>
          </a:xfrm>
        </p:spPr>
        <p:txBody>
          <a:bodyPr anchor="t" anchorCtr="0">
            <a:spAutoFit/>
          </a:bodyPr>
          <a:lstStyle>
            <a:lvl1pPr marL="180975" indent="-180975"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defRPr sz="25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BE8687-D54A-8D75-B71B-75DA70522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C5528F-94B9-EA36-8F83-B2D66AF8B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6667-B456-4D8C-982F-9AF8708D7F87}" type="datetime1">
              <a:rPr lang="fr-BE" smtClean="0"/>
              <a:t>29-11-23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7C34BD-5E18-1C3E-34EC-F4C7473B7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AB0F34-D751-FAC3-1171-48704990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8371DBFF-AF23-4420-8FAC-53647771A029}" type="slidenum">
              <a:rPr lang="fr-BE" smtClean="0"/>
              <a:pPr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5790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0BA7E-7E9B-CD2D-9A3D-884711C9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B81493-7693-5480-DBB5-4D75B21ED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C1FFE6-9BD4-3AB6-7504-3956A4062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73B5-E1A6-4B96-9A2F-305F919F9372}" type="datetime1">
              <a:rPr lang="fr-BE" smtClean="0"/>
              <a:t>29-11-23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732817-3194-5B4A-D415-423187F97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31AB12-06DB-65A0-80FD-3CC4A0267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112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2981A6-526E-65DA-A4D7-AF5180DF0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0A2F60-CF0A-68E1-2EC6-040FA4FE62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B26E265-A9CE-30AC-1A0C-73BC0FEF1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BE8C4C-38F5-5BDD-BAE7-77FDE2B24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71F1-9C33-4CFD-B14C-8C14EA3ECC66}" type="datetime1">
              <a:rPr lang="fr-BE" smtClean="0"/>
              <a:t>29-11-23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B2AB4A-A5E6-196C-7519-1BC45F4A5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07A846-F9EF-37E1-4A9C-9C118CCE5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88975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E5ED1D-969B-4180-F0F6-9B17CC39A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B8F647-B585-73EB-1C7E-1CC7C23DC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3B424D-5201-F4BC-571A-01E9E2C95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B980857-3AC9-8FCF-DBBA-2EED4B812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32041EA-653D-4FD3-BB4D-B937DB3BD6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AB7800E-BAFA-2635-1833-4F131E1C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7EB8-7AA0-4330-95E9-0612493C2CC5}" type="datetime1">
              <a:rPr lang="fr-BE" smtClean="0"/>
              <a:t>29-11-23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3EF61F3-1540-3FBF-03E7-67E464C12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A19ADA8-FFED-EB10-F468-F1243875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515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86FDC1-A9D9-D843-E7C4-A2E2FA797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0A9A71-36A7-0BD2-097F-3A5091083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D57C-F811-408D-957D-CB1C627C9B2D}" type="datetime1">
              <a:rPr lang="fr-BE" smtClean="0"/>
              <a:t>29-11-23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EB7F5AF-98CE-AE6E-4A1A-1E3E8FF4A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073444-1051-DFFE-EA2C-495F4A8E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313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2972316-CC13-8DD6-778D-26894693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7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868D4C-79FA-9868-E60C-1FFA36E5A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93937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E76991-F29B-EE9E-9051-CE903CECE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B9845-2F56-4A4A-BBBE-256452483B37}" type="datetime1">
              <a:rPr lang="fr-BE" smtClean="0"/>
              <a:t>29-11-23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81BB61-7AA6-6E69-85A5-D183F1473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DACC1F-317A-9C9F-2320-93AA02EB4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037" y="6239775"/>
            <a:ext cx="367408" cy="27699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ctr">
              <a:defRPr sz="1200" b="1">
                <a:solidFill>
                  <a:schemeClr val="accent1"/>
                </a:solidFill>
              </a:defRPr>
            </a:lvl1pPr>
          </a:lstStyle>
          <a:p>
            <a:fld id="{8371DBFF-AF23-4420-8FAC-53647771A029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DEF153-36F7-E389-B48D-34C85B414795}"/>
              </a:ext>
            </a:extLst>
          </p:cNvPr>
          <p:cNvSpPr/>
          <p:nvPr userDrawn="1"/>
        </p:nvSpPr>
        <p:spPr>
          <a:xfrm>
            <a:off x="11248869" y="6360274"/>
            <a:ext cx="36000" cy="36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Picture 7" descr="A red and blue gradient letter&#10;&#10;Description automatically generated">
            <a:extLst>
              <a:ext uri="{FF2B5EF4-FFF2-40B4-BE49-F238E27FC236}">
                <a16:creationId xmlns:a16="http://schemas.microsoft.com/office/drawing/2014/main" id="{5CA1B98A-CC88-08AE-AA58-BF8E87DEF26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072" y="6239774"/>
            <a:ext cx="232424" cy="27699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DBEA46D-5F95-9AF4-0912-8F480EEE2594}"/>
              </a:ext>
            </a:extLst>
          </p:cNvPr>
          <p:cNvSpPr/>
          <p:nvPr userDrawn="1"/>
        </p:nvSpPr>
        <p:spPr>
          <a:xfrm>
            <a:off x="11616920" y="6360274"/>
            <a:ext cx="36000" cy="36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5180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5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5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5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5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5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png"/><Relationship Id="rId3" Type="http://schemas.openxmlformats.org/officeDocument/2006/relationships/image" Target="../media/image44.svg"/><Relationship Id="rId7" Type="http://schemas.openxmlformats.org/officeDocument/2006/relationships/image" Target="../media/image46.svg"/><Relationship Id="rId12" Type="http://schemas.openxmlformats.org/officeDocument/2006/relationships/image" Target="../media/image29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28.png"/><Relationship Id="rId5" Type="http://schemas.openxmlformats.org/officeDocument/2006/relationships/image" Target="../media/image7.svg"/><Relationship Id="rId10" Type="http://schemas.openxmlformats.org/officeDocument/2006/relationships/chart" Target="../charts/chart1.xml"/><Relationship Id="rId4" Type="http://schemas.openxmlformats.org/officeDocument/2006/relationships/image" Target="../media/image6.png"/><Relationship Id="rId9" Type="http://schemas.openxmlformats.org/officeDocument/2006/relationships/image" Target="../media/image1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microsoft.com/office/2018/10/relationships/comments" Target="../comments/modernComment_17F_637B927D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svg"/><Relationship Id="rId11" Type="http://schemas.openxmlformats.org/officeDocument/2006/relationships/image" Target="../media/image54.png"/><Relationship Id="rId5" Type="http://schemas.openxmlformats.org/officeDocument/2006/relationships/image" Target="../media/image28.png"/><Relationship Id="rId10" Type="http://schemas.openxmlformats.org/officeDocument/2006/relationships/image" Target="../media/image53.svg"/><Relationship Id="rId4" Type="http://schemas.openxmlformats.org/officeDocument/2006/relationships/image" Target="../media/image7.sv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9.svg"/><Relationship Id="rId7" Type="http://schemas.openxmlformats.org/officeDocument/2006/relationships/image" Target="../media/image6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29.svg"/><Relationship Id="rId7" Type="http://schemas.openxmlformats.org/officeDocument/2006/relationships/image" Target="../media/image6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1.jpg"/><Relationship Id="rId3" Type="http://schemas.openxmlformats.org/officeDocument/2006/relationships/image" Target="../media/image29.svg"/><Relationship Id="rId7" Type="http://schemas.openxmlformats.org/officeDocument/2006/relationships/image" Target="../media/image67.svg"/><Relationship Id="rId12" Type="http://schemas.openxmlformats.org/officeDocument/2006/relationships/image" Target="../media/image7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11" Type="http://schemas.openxmlformats.org/officeDocument/2006/relationships/image" Target="../media/image69.jpg"/><Relationship Id="rId5" Type="http://schemas.openxmlformats.org/officeDocument/2006/relationships/image" Target="../media/image65.svg"/><Relationship Id="rId15" Type="http://schemas.openxmlformats.org/officeDocument/2006/relationships/image" Target="../media/image73.sv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7.svg"/><Relationship Id="rId1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28.png"/><Relationship Id="rId7" Type="http://schemas.openxmlformats.org/officeDocument/2006/relationships/image" Target="../media/image74.png"/><Relationship Id="rId2" Type="http://schemas.microsoft.com/office/2018/10/relationships/comments" Target="../comments/modernComment_184_F85F92D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77.svg"/><Relationship Id="rId4" Type="http://schemas.openxmlformats.org/officeDocument/2006/relationships/image" Target="../media/image29.sv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7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6.png"/><Relationship Id="rId7" Type="http://schemas.openxmlformats.org/officeDocument/2006/relationships/image" Target="../media/image84.png"/><Relationship Id="rId12" Type="http://schemas.openxmlformats.org/officeDocument/2006/relationships/image" Target="../media/image87.svg"/><Relationship Id="rId2" Type="http://schemas.microsoft.com/office/2018/10/relationships/comments" Target="../comments/modernComment_188_6C97568D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svg"/><Relationship Id="rId11" Type="http://schemas.openxmlformats.org/officeDocument/2006/relationships/image" Target="../media/image86.png"/><Relationship Id="rId5" Type="http://schemas.openxmlformats.org/officeDocument/2006/relationships/image" Target="../media/image82.png"/><Relationship Id="rId10" Type="http://schemas.openxmlformats.org/officeDocument/2006/relationships/image" Target="../media/image29.svg"/><Relationship Id="rId4" Type="http://schemas.openxmlformats.org/officeDocument/2006/relationships/image" Target="../media/image7.sv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8/10/relationships/comments" Target="../comments/modernComment_18A_5029B3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9.svg"/><Relationship Id="rId7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9.svg"/><Relationship Id="rId7" Type="http://schemas.openxmlformats.org/officeDocument/2006/relationships/image" Target="../media/image6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11" Type="http://schemas.openxmlformats.org/officeDocument/2006/relationships/image" Target="../media/image69.jpg"/><Relationship Id="rId5" Type="http://schemas.openxmlformats.org/officeDocument/2006/relationships/image" Target="../media/image7.svg"/><Relationship Id="rId10" Type="http://schemas.openxmlformats.org/officeDocument/2006/relationships/image" Target="../media/image68.png"/><Relationship Id="rId4" Type="http://schemas.openxmlformats.org/officeDocument/2006/relationships/image" Target="../media/image6.png"/><Relationship Id="rId9" Type="http://schemas.openxmlformats.org/officeDocument/2006/relationships/image" Target="../media/image67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1.svg"/><Relationship Id="rId3" Type="http://schemas.openxmlformats.org/officeDocument/2006/relationships/image" Target="../media/image95.png"/><Relationship Id="rId7" Type="http://schemas.openxmlformats.org/officeDocument/2006/relationships/image" Target="../media/image6.png"/><Relationship Id="rId12" Type="http://schemas.openxmlformats.org/officeDocument/2006/relationships/image" Target="../media/image100.png"/><Relationship Id="rId2" Type="http://schemas.microsoft.com/office/2018/10/relationships/comments" Target="../comments/modernComment_190_67F4AAED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svg"/><Relationship Id="rId11" Type="http://schemas.openxmlformats.org/officeDocument/2006/relationships/image" Target="../media/image99.jpg"/><Relationship Id="rId5" Type="http://schemas.openxmlformats.org/officeDocument/2006/relationships/image" Target="../media/image97.png"/><Relationship Id="rId10" Type="http://schemas.openxmlformats.org/officeDocument/2006/relationships/image" Target="../media/image29.svg"/><Relationship Id="rId4" Type="http://schemas.openxmlformats.org/officeDocument/2006/relationships/image" Target="../media/image96.svg"/><Relationship Id="rId9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29.svg"/><Relationship Id="rId7" Type="http://schemas.openxmlformats.org/officeDocument/2006/relationships/image" Target="../media/image10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jpeg"/><Relationship Id="rId5" Type="http://schemas.openxmlformats.org/officeDocument/2006/relationships/image" Target="../media/image7.svg"/><Relationship Id="rId10" Type="http://schemas.openxmlformats.org/officeDocument/2006/relationships/hyperlink" Target="mailto:aurore.anbergen@ascencio.be" TargetMode="External"/><Relationship Id="rId4" Type="http://schemas.openxmlformats.org/officeDocument/2006/relationships/image" Target="../media/image6.png"/><Relationship Id="rId9" Type="http://schemas.openxmlformats.org/officeDocument/2006/relationships/hyperlink" Target="mailto:cedric.biquet@ascencio.be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kedin.com/company/ascencio-sca/" TargetMode="External"/><Relationship Id="rId3" Type="http://schemas.openxmlformats.org/officeDocument/2006/relationships/image" Target="../media/image106.png"/><Relationship Id="rId7" Type="http://schemas.openxmlformats.org/officeDocument/2006/relationships/hyperlink" Target="http://www.instagram.com/ascencio_reit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ascencio.be/" TargetMode="Externa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svg"/><Relationship Id="rId3" Type="http://schemas.openxmlformats.org/officeDocument/2006/relationships/image" Target="../media/image9.jpeg"/><Relationship Id="rId7" Type="http://schemas.openxmlformats.org/officeDocument/2006/relationships/image" Target="../media/image13.sv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7.svg"/><Relationship Id="rId5" Type="http://schemas.openxmlformats.org/officeDocument/2006/relationships/image" Target="../media/image11.svg"/><Relationship Id="rId15" Type="http://schemas.openxmlformats.org/officeDocument/2006/relationships/image" Target="../media/image19.svg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svg"/><Relationship Id="rId3" Type="http://schemas.openxmlformats.org/officeDocument/2006/relationships/image" Target="../media/image21.jpeg"/><Relationship Id="rId7" Type="http://schemas.openxmlformats.org/officeDocument/2006/relationships/image" Target="../media/image23.svg"/><Relationship Id="rId12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17.svg"/><Relationship Id="rId5" Type="http://schemas.openxmlformats.org/officeDocument/2006/relationships/image" Target="../media/image7.svg"/><Relationship Id="rId15" Type="http://schemas.openxmlformats.org/officeDocument/2006/relationships/image" Target="../media/image19.sv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25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9.svg"/><Relationship Id="rId7" Type="http://schemas.openxmlformats.org/officeDocument/2006/relationships/image" Target="../media/image3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4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circle&#10;&#10;Description automatically generated">
            <a:extLst>
              <a:ext uri="{FF2B5EF4-FFF2-40B4-BE49-F238E27FC236}">
                <a16:creationId xmlns:a16="http://schemas.microsoft.com/office/drawing/2014/main" id="{6469C90C-947D-1E69-AA1D-D6AAAE2D0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512" y="-14068"/>
            <a:ext cx="13744135" cy="6872068"/>
          </a:xfrm>
          <a:prstGeom prst="rect">
            <a:avLst/>
          </a:prstGeom>
        </p:spPr>
      </p:pic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E07B14A9-AF60-47E9-A6E2-2ABB54927A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5" t="26172" r="16207" b="27755"/>
          <a:stretch/>
        </p:blipFill>
        <p:spPr>
          <a:xfrm>
            <a:off x="6502058" y="2003209"/>
            <a:ext cx="1561828" cy="6378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400894-F455-DC88-E586-27AB76692BF3}"/>
              </a:ext>
            </a:extLst>
          </p:cNvPr>
          <p:cNvSpPr txBox="1"/>
          <p:nvPr/>
        </p:nvSpPr>
        <p:spPr>
          <a:xfrm>
            <a:off x="6096000" y="2910731"/>
            <a:ext cx="2373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pc="200" dirty="0">
                <a:solidFill>
                  <a:schemeClr val="tx2"/>
                </a:solidFill>
              </a:rPr>
              <a:t>PRESENTATION </a:t>
            </a:r>
            <a:br>
              <a:rPr lang="fr-BE" spc="200" dirty="0">
                <a:solidFill>
                  <a:schemeClr val="tx2"/>
                </a:solidFill>
              </a:rPr>
            </a:br>
            <a:r>
              <a:rPr lang="fr-BE" spc="200" dirty="0">
                <a:solidFill>
                  <a:schemeClr val="tx2"/>
                </a:solidFill>
              </a:rPr>
              <a:t>ANNUAL RESULTS</a:t>
            </a:r>
          </a:p>
          <a:p>
            <a:pPr algn="ctr"/>
            <a:r>
              <a:rPr lang="fr-BE" spc="200" dirty="0">
                <a:solidFill>
                  <a:schemeClr val="accent1"/>
                </a:solidFill>
              </a:rPr>
              <a:t>2022 / 2023</a:t>
            </a:r>
            <a:endParaRPr lang="en-BE" spc="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54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44F37-5D4F-9BC8-CA05-45B1EC10B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507831"/>
          </a:xfrm>
        </p:spPr>
        <p:txBody>
          <a:bodyPr/>
          <a:lstStyle/>
          <a:p>
            <a:r>
              <a:rPr lang="fr-BE" dirty="0"/>
              <a:t>CUSTOMER-CENTRIC APPROACH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93A31-54DC-C118-02C2-88EE203C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10</a:t>
            </a:fld>
            <a:endParaRPr lang="fr-B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51821B4-9DC2-6009-7292-1F036DE38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57292"/>
            <a:ext cx="741229" cy="148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A25F05C-7F0F-FF6A-028C-2994767FF2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621" t="67843" r="18242"/>
          <a:stretch/>
        </p:blipFill>
        <p:spPr>
          <a:xfrm>
            <a:off x="-253389" y="5433426"/>
            <a:ext cx="1832817" cy="1221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0EB201-8CD6-6A8B-C175-5C2914EFBB82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WHO WE ARE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DD77361-3E6C-D881-DDEC-B900FB33E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536235"/>
            <a:ext cx="10515600" cy="276999"/>
          </a:xfrm>
        </p:spPr>
        <p:txBody>
          <a:bodyPr/>
          <a:lstStyle/>
          <a:p>
            <a:endParaRPr lang="en-B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C033E1-F5CF-541A-16CE-20248873C721}"/>
              </a:ext>
            </a:extLst>
          </p:cNvPr>
          <p:cNvGrpSpPr/>
          <p:nvPr/>
        </p:nvGrpSpPr>
        <p:grpSpPr>
          <a:xfrm>
            <a:off x="3574873" y="1675798"/>
            <a:ext cx="5196130" cy="4586657"/>
            <a:chOff x="2516635" y="-31128"/>
            <a:chExt cx="7623958" cy="672971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63903E8-04FB-849A-1A7C-F3F2A6771ADA}"/>
                </a:ext>
              </a:extLst>
            </p:cNvPr>
            <p:cNvSpPr/>
            <p:nvPr/>
          </p:nvSpPr>
          <p:spPr>
            <a:xfrm>
              <a:off x="4691812" y="-31128"/>
              <a:ext cx="3273604" cy="3273604"/>
            </a:xfrm>
            <a:prstGeom prst="ellipse">
              <a:avLst/>
            </a:prstGeom>
            <a:solidFill>
              <a:schemeClr val="accent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5E7BE06-271B-D7B3-82DC-E16BEA6D5089}"/>
                </a:ext>
              </a:extLst>
            </p:cNvPr>
            <p:cNvSpPr/>
            <p:nvPr/>
          </p:nvSpPr>
          <p:spPr>
            <a:xfrm>
              <a:off x="6866989" y="1203928"/>
              <a:ext cx="3273604" cy="3273604"/>
            </a:xfrm>
            <a:prstGeom prst="ellipse">
              <a:avLst/>
            </a:prstGeom>
            <a:solidFill>
              <a:schemeClr val="accent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1BD240-4169-3624-5BC4-DA9942ECD1F2}"/>
                </a:ext>
              </a:extLst>
            </p:cNvPr>
            <p:cNvSpPr/>
            <p:nvPr/>
          </p:nvSpPr>
          <p:spPr>
            <a:xfrm>
              <a:off x="5790239" y="3424985"/>
              <a:ext cx="3273604" cy="3273604"/>
            </a:xfrm>
            <a:prstGeom prst="ellipse">
              <a:avLst/>
            </a:prstGeom>
            <a:solidFill>
              <a:schemeClr val="accent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CF6180C-A791-F8F0-2DDC-ACA9B4D7AD99}"/>
                </a:ext>
              </a:extLst>
            </p:cNvPr>
            <p:cNvSpPr/>
            <p:nvPr/>
          </p:nvSpPr>
          <p:spPr>
            <a:xfrm>
              <a:off x="2516635" y="1203928"/>
              <a:ext cx="3273604" cy="3273604"/>
            </a:xfrm>
            <a:prstGeom prst="ellipse">
              <a:avLst/>
            </a:prstGeom>
            <a:solidFill>
              <a:schemeClr val="accent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BA9C3D6-4B56-6EE5-25D9-530C53CBB5E6}"/>
                </a:ext>
              </a:extLst>
            </p:cNvPr>
            <p:cNvSpPr/>
            <p:nvPr/>
          </p:nvSpPr>
          <p:spPr>
            <a:xfrm>
              <a:off x="3509482" y="3424985"/>
              <a:ext cx="3273604" cy="3273604"/>
            </a:xfrm>
            <a:prstGeom prst="ellipse">
              <a:avLst/>
            </a:prstGeom>
            <a:solidFill>
              <a:schemeClr val="accent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F8185CEB-4E0B-6D6A-04CF-5C4ECE94B51B}"/>
              </a:ext>
            </a:extLst>
          </p:cNvPr>
          <p:cNvSpPr/>
          <p:nvPr/>
        </p:nvSpPr>
        <p:spPr>
          <a:xfrm>
            <a:off x="5367118" y="3065176"/>
            <a:ext cx="1635304" cy="163530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/>
              <a:t>TENANTS</a:t>
            </a:r>
            <a:endParaRPr lang="en-BE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2C5B48-87B0-AC6C-D455-24B5150899BC}"/>
              </a:ext>
            </a:extLst>
          </p:cNvPr>
          <p:cNvSpPr txBox="1"/>
          <p:nvPr/>
        </p:nvSpPr>
        <p:spPr>
          <a:xfrm>
            <a:off x="5109562" y="2113524"/>
            <a:ext cx="2126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solidFill>
                  <a:schemeClr val="tx2"/>
                </a:solidFill>
              </a:rPr>
              <a:t>Asset </a:t>
            </a:r>
            <a:br>
              <a:rPr lang="fr-BE" sz="1600" b="1" dirty="0">
                <a:solidFill>
                  <a:schemeClr val="tx2"/>
                </a:solidFill>
              </a:rPr>
            </a:br>
            <a:r>
              <a:rPr lang="fr-BE" sz="1600" b="1" dirty="0">
                <a:solidFill>
                  <a:schemeClr val="tx2"/>
                </a:solidFill>
              </a:rPr>
              <a:t>Management</a:t>
            </a:r>
            <a:endParaRPr lang="en-BE" sz="1600" b="1" dirty="0">
              <a:solidFill>
                <a:schemeClr val="tx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CB4317-50A5-D269-2758-06586B389646}"/>
              </a:ext>
            </a:extLst>
          </p:cNvPr>
          <p:cNvSpPr txBox="1"/>
          <p:nvPr/>
        </p:nvSpPr>
        <p:spPr>
          <a:xfrm>
            <a:off x="6742489" y="3254251"/>
            <a:ext cx="2126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solidFill>
                  <a:schemeClr val="tx2"/>
                </a:solidFill>
              </a:rPr>
              <a:t>Property </a:t>
            </a:r>
            <a:br>
              <a:rPr lang="fr-BE" sz="1600" b="1" dirty="0">
                <a:solidFill>
                  <a:schemeClr val="tx2"/>
                </a:solidFill>
              </a:rPr>
            </a:br>
            <a:r>
              <a:rPr lang="fr-BE" sz="1600" b="1" dirty="0">
                <a:solidFill>
                  <a:schemeClr val="tx2"/>
                </a:solidFill>
              </a:rPr>
              <a:t>Management</a:t>
            </a:r>
            <a:endParaRPr lang="en-BE" sz="1600" b="1" dirty="0">
              <a:solidFill>
                <a:schemeClr val="tx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D19ADD-A6BA-7A6D-CE50-2B9A2348A41E}"/>
              </a:ext>
            </a:extLst>
          </p:cNvPr>
          <p:cNvSpPr txBox="1"/>
          <p:nvPr/>
        </p:nvSpPr>
        <p:spPr>
          <a:xfrm>
            <a:off x="6054073" y="4863451"/>
            <a:ext cx="2126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solidFill>
                  <a:schemeClr val="tx2"/>
                </a:solidFill>
              </a:rPr>
              <a:t>Operations </a:t>
            </a:r>
            <a:br>
              <a:rPr lang="fr-BE" sz="1600" b="1" dirty="0">
                <a:solidFill>
                  <a:schemeClr val="tx2"/>
                </a:solidFill>
              </a:rPr>
            </a:br>
            <a:r>
              <a:rPr lang="fr-BE" sz="1600" b="1" dirty="0">
                <a:solidFill>
                  <a:schemeClr val="tx2"/>
                </a:solidFill>
              </a:rPr>
              <a:t>&amp; ESG </a:t>
            </a:r>
            <a:br>
              <a:rPr lang="fr-BE" sz="1600" b="1" dirty="0">
                <a:solidFill>
                  <a:schemeClr val="tx2"/>
                </a:solidFill>
              </a:rPr>
            </a:br>
            <a:endParaRPr lang="en-BE" sz="1600" b="1" dirty="0">
              <a:solidFill>
                <a:schemeClr val="tx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3CADDE-9BEE-8611-636F-D6CCE872A4A2}"/>
              </a:ext>
            </a:extLst>
          </p:cNvPr>
          <p:cNvSpPr txBox="1"/>
          <p:nvPr/>
        </p:nvSpPr>
        <p:spPr>
          <a:xfrm>
            <a:off x="4128416" y="4939682"/>
            <a:ext cx="2126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solidFill>
                  <a:schemeClr val="tx2"/>
                </a:solidFill>
              </a:rPr>
              <a:t>Customer </a:t>
            </a:r>
            <a:br>
              <a:rPr lang="fr-BE" sz="1600" b="1" dirty="0">
                <a:solidFill>
                  <a:schemeClr val="tx2"/>
                </a:solidFill>
              </a:rPr>
            </a:br>
            <a:r>
              <a:rPr lang="fr-BE" sz="1600" b="1" dirty="0">
                <a:solidFill>
                  <a:schemeClr val="tx2"/>
                </a:solidFill>
              </a:rPr>
              <a:t>services </a:t>
            </a:r>
            <a:br>
              <a:rPr lang="fr-BE" sz="1600" b="1" dirty="0">
                <a:solidFill>
                  <a:schemeClr val="tx2"/>
                </a:solidFill>
              </a:rPr>
            </a:br>
            <a:endParaRPr lang="en-BE" sz="1600" b="1" dirty="0">
              <a:solidFill>
                <a:schemeClr val="tx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92F153-A536-7E8D-AFD8-A7E51B9B420A}"/>
              </a:ext>
            </a:extLst>
          </p:cNvPr>
          <p:cNvSpPr txBox="1"/>
          <p:nvPr/>
        </p:nvSpPr>
        <p:spPr>
          <a:xfrm>
            <a:off x="3500171" y="3252632"/>
            <a:ext cx="2126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solidFill>
                  <a:schemeClr val="tx2"/>
                </a:solidFill>
              </a:rPr>
              <a:t>Marketing &amp; Communication</a:t>
            </a:r>
            <a:endParaRPr lang="en-BE" sz="1600" b="1" dirty="0">
              <a:solidFill>
                <a:schemeClr val="tx2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4B6333-D582-4B07-E961-EAA531644B12}"/>
              </a:ext>
            </a:extLst>
          </p:cNvPr>
          <p:cNvSpPr/>
          <p:nvPr/>
        </p:nvSpPr>
        <p:spPr>
          <a:xfrm>
            <a:off x="6107065" y="2988945"/>
            <a:ext cx="131743" cy="1317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2C22438-5F75-FA22-F5D8-42C110A7E740}"/>
              </a:ext>
            </a:extLst>
          </p:cNvPr>
          <p:cNvSpPr/>
          <p:nvPr/>
        </p:nvSpPr>
        <p:spPr>
          <a:xfrm>
            <a:off x="6910811" y="3722458"/>
            <a:ext cx="131743" cy="1317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44A7391-A283-CF17-8D18-99401C7C8583}"/>
              </a:ext>
            </a:extLst>
          </p:cNvPr>
          <p:cNvSpPr/>
          <p:nvPr/>
        </p:nvSpPr>
        <p:spPr>
          <a:xfrm>
            <a:off x="5326986" y="3716139"/>
            <a:ext cx="131743" cy="1317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A404C5-33F3-B0FA-0397-3651F711FE20}"/>
              </a:ext>
            </a:extLst>
          </p:cNvPr>
          <p:cNvSpPr/>
          <p:nvPr/>
        </p:nvSpPr>
        <p:spPr>
          <a:xfrm>
            <a:off x="5628459" y="4461265"/>
            <a:ext cx="131743" cy="1317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0CAB65A-8598-7E93-876A-A8C344A95EBD}"/>
              </a:ext>
            </a:extLst>
          </p:cNvPr>
          <p:cNvSpPr/>
          <p:nvPr/>
        </p:nvSpPr>
        <p:spPr>
          <a:xfrm>
            <a:off x="6578621" y="4461265"/>
            <a:ext cx="131743" cy="1317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18972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erson and person smiling and holding bags&#10;&#10;Description automatically generated">
            <a:extLst>
              <a:ext uri="{FF2B5EF4-FFF2-40B4-BE49-F238E27FC236}">
                <a16:creationId xmlns:a16="http://schemas.microsoft.com/office/drawing/2014/main" id="{5633A288-C0D4-2C49-945A-9F7D196C1F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1D85C-FD03-0644-43E3-F520E127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11</a:t>
            </a:fld>
            <a:endParaRPr lang="fr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BC5DF-3E83-BEB0-C82F-43924CD79B6B}"/>
              </a:ext>
            </a:extLst>
          </p:cNvPr>
          <p:cNvSpPr txBox="1"/>
          <p:nvPr/>
        </p:nvSpPr>
        <p:spPr>
          <a:xfrm>
            <a:off x="7999015" y="6301330"/>
            <a:ext cx="316089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REAL ESTATES &amp;  </a:t>
            </a:r>
            <a:br>
              <a:rPr lang="en-US" sz="1000" b="1" spc="200" baseline="0" dirty="0">
                <a:solidFill>
                  <a:schemeClr val="accent1"/>
                </a:solidFill>
                <a:latin typeface="+mn-lt"/>
              </a:rPr>
            </a:b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FINANCIAL MARKETS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D8A607E-0DC3-DBF7-5531-60613A065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7843" r="23654"/>
          <a:stretch/>
        </p:blipFill>
        <p:spPr>
          <a:xfrm>
            <a:off x="7866575" y="-247650"/>
            <a:ext cx="4973126" cy="122123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5795F35-9E2A-D641-CD73-D62B998772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5252" t="6249" r="-619"/>
          <a:stretch/>
        </p:blipFill>
        <p:spPr>
          <a:xfrm>
            <a:off x="-326571" y="4303332"/>
            <a:ext cx="1652450" cy="35604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28EDA6-8DA7-956B-FFA0-F052826ED4C7}"/>
              </a:ext>
            </a:extLst>
          </p:cNvPr>
          <p:cNvSpPr/>
          <p:nvPr/>
        </p:nvSpPr>
        <p:spPr>
          <a:xfrm>
            <a:off x="6985964" y="1571420"/>
            <a:ext cx="4661655" cy="37142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312F18-C4E9-5C14-3F1F-DC03F6CBB6E0}"/>
              </a:ext>
            </a:extLst>
          </p:cNvPr>
          <p:cNvSpPr txBox="1"/>
          <p:nvPr/>
        </p:nvSpPr>
        <p:spPr>
          <a:xfrm>
            <a:off x="7358743" y="2455126"/>
            <a:ext cx="3696413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BE" sz="4000" b="1" spc="200" dirty="0">
                <a:solidFill>
                  <a:schemeClr val="bg1"/>
                </a:solidFill>
              </a:rPr>
              <a:t>FINANCIAL </a:t>
            </a:r>
          </a:p>
          <a:p>
            <a:pPr algn="ctr"/>
            <a:r>
              <a:rPr lang="fr-BE" sz="4000" spc="200" dirty="0">
                <a:solidFill>
                  <a:schemeClr val="bg1"/>
                </a:solidFill>
              </a:rPr>
              <a:t>&amp;</a:t>
            </a:r>
            <a:r>
              <a:rPr lang="fr-BE" sz="4000" b="1" spc="200" dirty="0">
                <a:solidFill>
                  <a:schemeClr val="bg1"/>
                </a:solidFill>
              </a:rPr>
              <a:t> REAL ESTATE MARKETS</a:t>
            </a:r>
            <a:endParaRPr lang="en-BE" sz="4000" b="1" spc="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78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A124065-22EC-C323-4F63-7DF74AB8CC64}"/>
              </a:ext>
            </a:extLst>
          </p:cNvPr>
          <p:cNvSpPr/>
          <p:nvPr/>
        </p:nvSpPr>
        <p:spPr>
          <a:xfrm>
            <a:off x="10889457" y="6173769"/>
            <a:ext cx="1217543" cy="400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3C5B26-07C0-1D9D-573C-0CA57B79B3C9}"/>
              </a:ext>
            </a:extLst>
          </p:cNvPr>
          <p:cNvSpPr/>
          <p:nvPr/>
        </p:nvSpPr>
        <p:spPr>
          <a:xfrm>
            <a:off x="131140" y="1949466"/>
            <a:ext cx="5322122" cy="34797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45B92-F0C8-791D-7E14-278EA0007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797" y="6563450"/>
            <a:ext cx="367408" cy="276999"/>
          </a:xfrm>
        </p:spPr>
        <p:txBody>
          <a:bodyPr/>
          <a:lstStyle/>
          <a:p>
            <a:fld id="{8371DBFF-AF23-4420-8FAC-53647771A029}" type="slidenum">
              <a:rPr lang="fr-BE" smtClean="0"/>
              <a:pPr/>
              <a:t>12</a:t>
            </a:fld>
            <a:endParaRPr lang="fr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8F0812-853B-0BB4-FFDC-DD0A4D6B432E}"/>
              </a:ext>
            </a:extLst>
          </p:cNvPr>
          <p:cNvSpPr txBox="1"/>
          <p:nvPr/>
        </p:nvSpPr>
        <p:spPr>
          <a:xfrm>
            <a:off x="8050749" y="6563450"/>
            <a:ext cx="316089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REAL ESTATE &amp;  </a:t>
            </a:r>
            <a:br>
              <a:rPr lang="en-US" sz="1000" b="1" spc="200" baseline="0" dirty="0">
                <a:solidFill>
                  <a:schemeClr val="accent1"/>
                </a:solidFill>
                <a:latin typeface="+mn-lt"/>
              </a:rPr>
            </a:b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FINANCIAL MARKETS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3E98846-5007-57DD-0E57-DE6B421E4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563" y="2031493"/>
            <a:ext cx="4547276" cy="309944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3523F2D-4501-1C12-F7FB-358438564F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6610" t="67843" r="18242"/>
          <a:stretch/>
        </p:blipFill>
        <p:spPr>
          <a:xfrm>
            <a:off x="85000" y="5844603"/>
            <a:ext cx="2940856" cy="12212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92D264-51D8-070D-027D-D4F7CB189A60}"/>
              </a:ext>
            </a:extLst>
          </p:cNvPr>
          <p:cNvSpPr/>
          <p:nvPr/>
        </p:nvSpPr>
        <p:spPr>
          <a:xfrm>
            <a:off x="5632506" y="438923"/>
            <a:ext cx="6415796" cy="2942132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0DFC7F8E-1498-7865-67E7-7645F3C56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48" y="38429"/>
            <a:ext cx="1255553" cy="400494"/>
          </a:xfrm>
        </p:spPr>
        <p:txBody>
          <a:bodyPr/>
          <a:lstStyle/>
          <a:p>
            <a:r>
              <a:rPr lang="fr-BE" sz="1800" dirty="0"/>
              <a:t>Inflation</a:t>
            </a:r>
            <a:endParaRPr lang="en-BE" sz="1800" dirty="0"/>
          </a:p>
        </p:txBody>
      </p:sp>
      <p:pic>
        <p:nvPicPr>
          <p:cNvPr id="8" name="Graphic 20">
            <a:extLst>
              <a:ext uri="{FF2B5EF4-FFF2-40B4-BE49-F238E27FC236}">
                <a16:creationId xmlns:a16="http://schemas.microsoft.com/office/drawing/2014/main" id="{A1B3896C-D85D-3B63-D5A0-FCD5429BB2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0134" y="569092"/>
            <a:ext cx="4786438" cy="261078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2221888-7099-C8F1-F4A7-97C1D7FADC67}"/>
              </a:ext>
            </a:extLst>
          </p:cNvPr>
          <p:cNvSpPr/>
          <p:nvPr/>
        </p:nvSpPr>
        <p:spPr>
          <a:xfrm>
            <a:off x="5632507" y="3764926"/>
            <a:ext cx="6415796" cy="275296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80F6D8A0-B58F-84F4-7A7A-2AE427C2DD1C}"/>
              </a:ext>
            </a:extLst>
          </p:cNvPr>
          <p:cNvSpPr txBox="1">
            <a:spLocks/>
          </p:cNvSpPr>
          <p:nvPr/>
        </p:nvSpPr>
        <p:spPr>
          <a:xfrm>
            <a:off x="5675548" y="3397486"/>
            <a:ext cx="2597486" cy="39369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dirty="0"/>
              <a:t>Stock market context</a:t>
            </a:r>
            <a:endParaRPr lang="en-BE" sz="1800" dirty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E0665515-FD61-C1B6-6F11-0AA115C0A2B8}"/>
              </a:ext>
            </a:extLst>
          </p:cNvPr>
          <p:cNvSpPr txBox="1">
            <a:spLocks/>
          </p:cNvSpPr>
          <p:nvPr/>
        </p:nvSpPr>
        <p:spPr>
          <a:xfrm>
            <a:off x="244338" y="1570856"/>
            <a:ext cx="2472080" cy="40049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dirty="0"/>
              <a:t>Interest rates context</a:t>
            </a:r>
            <a:endParaRPr lang="en-BE" sz="1800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E8270B20-6EB6-B60D-4876-D950DEF1A7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073"/>
          <a:stretch/>
        </p:blipFill>
        <p:spPr>
          <a:xfrm>
            <a:off x="10716534" y="4264701"/>
            <a:ext cx="1152525" cy="1164550"/>
          </a:xfrm>
          <a:prstGeom prst="rect">
            <a:avLst/>
          </a:prstGeom>
        </p:spPr>
      </p:pic>
      <p:pic>
        <p:nvPicPr>
          <p:cNvPr id="42" name="Image 41" descr="Une image contenant Graphique, Caractère coloré, graphisme, art&#10;&#10;Description générée automatiquement">
            <a:extLst>
              <a:ext uri="{FF2B5EF4-FFF2-40B4-BE49-F238E27FC236}">
                <a16:creationId xmlns:a16="http://schemas.microsoft.com/office/drawing/2014/main" id="{BD83B6C6-CDA1-0FBC-60A6-19F5F261C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895" y="6544345"/>
            <a:ext cx="234328" cy="279267"/>
          </a:xfrm>
          <a:prstGeom prst="rect">
            <a:avLst/>
          </a:prstGeom>
        </p:spPr>
      </p:pic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9D20C8A9-18A1-24B3-3C5E-647386819F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8986938"/>
              </p:ext>
            </p:extLst>
          </p:nvPr>
        </p:nvGraphicFramePr>
        <p:xfrm>
          <a:off x="5791138" y="3909418"/>
          <a:ext cx="4919074" cy="2595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5" name="Title 3">
            <a:extLst>
              <a:ext uri="{FF2B5EF4-FFF2-40B4-BE49-F238E27FC236}">
                <a16:creationId xmlns:a16="http://schemas.microsoft.com/office/drawing/2014/main" id="{91FB1308-393D-AAD4-9DB3-1AC73B58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84" y="372600"/>
            <a:ext cx="10515600" cy="507831"/>
          </a:xfrm>
        </p:spPr>
        <p:txBody>
          <a:bodyPr/>
          <a:lstStyle/>
          <a:p>
            <a:pPr marL="0" indent="0">
              <a:buNone/>
            </a:pPr>
            <a:r>
              <a:rPr lang="en-US" sz="3000" b="0" spc="250" dirty="0">
                <a:solidFill>
                  <a:schemeClr val="accent1"/>
                </a:solidFill>
              </a:rPr>
              <a:t>FINANCIAL MARKET</a:t>
            </a:r>
            <a:endParaRPr lang="en-BE" sz="3000" b="0" spc="250" dirty="0">
              <a:solidFill>
                <a:schemeClr val="accent1"/>
              </a:solidFill>
            </a:endParaRPr>
          </a:p>
        </p:txBody>
      </p:sp>
      <p:pic>
        <p:nvPicPr>
          <p:cNvPr id="16" name="Graphic 5">
            <a:extLst>
              <a:ext uri="{FF2B5EF4-FFF2-40B4-BE49-F238E27FC236}">
                <a16:creationId xmlns:a16="http://schemas.microsoft.com/office/drawing/2014/main" id="{3947930E-7719-E9F3-ABA5-A1280A1C3A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3622" y="888093"/>
            <a:ext cx="741229" cy="1482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87D5731-249B-1183-3A82-576B8E81A29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4284"/>
          <a:stretch/>
        </p:blipFill>
        <p:spPr>
          <a:xfrm>
            <a:off x="10675924" y="1329617"/>
            <a:ext cx="1333026" cy="12308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4575DC7-A645-E553-787E-D294C3449DB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2604"/>
          <a:stretch/>
        </p:blipFill>
        <p:spPr>
          <a:xfrm>
            <a:off x="938208" y="5157485"/>
            <a:ext cx="3390974" cy="24521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1C182B8-2FA6-BA39-08FF-B4A4B4F99985}"/>
              </a:ext>
            </a:extLst>
          </p:cNvPr>
          <p:cNvSpPr txBox="1"/>
          <p:nvPr/>
        </p:nvSpPr>
        <p:spPr>
          <a:xfrm>
            <a:off x="1219132" y="5157846"/>
            <a:ext cx="1736071" cy="276999"/>
          </a:xfrm>
          <a:prstGeom prst="rect">
            <a:avLst/>
          </a:prstGeom>
          <a:solidFill>
            <a:srgbClr val="FBF9F7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IRS 5 years (vs E3M)</a:t>
            </a:r>
            <a:endParaRPr lang="fr-B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83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F5ED-C77D-1938-E001-0C7CBD9C0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33" y="758706"/>
            <a:ext cx="4170901" cy="1338828"/>
          </a:xfrm>
        </p:spPr>
        <p:txBody>
          <a:bodyPr/>
          <a:lstStyle/>
          <a:p>
            <a:pPr marL="0" indent="0">
              <a:buNone/>
            </a:pPr>
            <a:r>
              <a:rPr lang="fr-BE" sz="3000" b="0" spc="250" dirty="0">
                <a:solidFill>
                  <a:schemeClr val="accent1"/>
                </a:solidFill>
              </a:rPr>
              <a:t>REAL </a:t>
            </a:r>
            <a:br>
              <a:rPr lang="fr-BE" sz="3000" b="0" spc="250" dirty="0">
                <a:solidFill>
                  <a:schemeClr val="accent1"/>
                </a:solidFill>
              </a:rPr>
            </a:br>
            <a:r>
              <a:rPr lang="fr-BE" sz="3000" b="0" spc="250" dirty="0">
                <a:solidFill>
                  <a:schemeClr val="accent1"/>
                </a:solidFill>
              </a:rPr>
              <a:t>ESTATE </a:t>
            </a:r>
            <a:br>
              <a:rPr lang="fr-BE" sz="3000" b="0" spc="250" dirty="0">
                <a:solidFill>
                  <a:schemeClr val="accent1"/>
                </a:solidFill>
              </a:rPr>
            </a:br>
            <a:r>
              <a:rPr lang="fr-BE" sz="3000" b="0" spc="250" dirty="0">
                <a:solidFill>
                  <a:schemeClr val="accent1"/>
                </a:solidFill>
              </a:rPr>
              <a:t>MARKET</a:t>
            </a:r>
            <a:endParaRPr lang="en-BE" sz="3000" b="0" spc="25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760E9-1575-655A-FC58-F6F50785E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13</a:t>
            </a:fld>
            <a:endParaRPr lang="fr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DB475-A815-9F6E-B7DF-278C8D5711D6}"/>
              </a:ext>
            </a:extLst>
          </p:cNvPr>
          <p:cNvSpPr txBox="1"/>
          <p:nvPr/>
        </p:nvSpPr>
        <p:spPr>
          <a:xfrm>
            <a:off x="7999015" y="6301330"/>
            <a:ext cx="316089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REAL ESTATE &amp;  </a:t>
            </a:r>
            <a:br>
              <a:rPr lang="en-US" sz="1000" b="1" spc="200" baseline="0" dirty="0">
                <a:solidFill>
                  <a:schemeClr val="accent1"/>
                </a:solidFill>
                <a:latin typeface="+mn-lt"/>
              </a:rPr>
            </a:b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FINANCIAL MARKETS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DDF6FFA6-2018-0526-83EB-BAEC34B407FC}"/>
              </a:ext>
            </a:extLst>
          </p:cNvPr>
          <p:cNvSpPr txBox="1">
            <a:spLocks/>
          </p:cNvSpPr>
          <p:nvPr/>
        </p:nvSpPr>
        <p:spPr>
          <a:xfrm>
            <a:off x="2394902" y="3749447"/>
            <a:ext cx="2527221" cy="40049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dirty="0"/>
              <a:t>Investment volumes</a:t>
            </a:r>
            <a:endParaRPr lang="en-BE" sz="180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61E3918-3BF3-4E8E-1F01-A1836B7ADBAB}"/>
              </a:ext>
            </a:extLst>
          </p:cNvPr>
          <p:cNvSpPr txBox="1">
            <a:spLocks/>
          </p:cNvSpPr>
          <p:nvPr/>
        </p:nvSpPr>
        <p:spPr>
          <a:xfrm rot="16200000">
            <a:off x="1921476" y="5182801"/>
            <a:ext cx="1087980" cy="37343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900" dirty="0"/>
              <a:t>In € billion</a:t>
            </a:r>
            <a:endParaRPr lang="en-BE" sz="900" dirty="0"/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DF59124F-CAA1-9618-B6E8-DD266D17ACFA}"/>
              </a:ext>
            </a:extLst>
          </p:cNvPr>
          <p:cNvSpPr txBox="1">
            <a:spLocks/>
          </p:cNvSpPr>
          <p:nvPr/>
        </p:nvSpPr>
        <p:spPr>
          <a:xfrm>
            <a:off x="2394903" y="677041"/>
            <a:ext cx="2527221" cy="40049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dirty="0"/>
              <a:t>Retail prime yields</a:t>
            </a:r>
            <a:endParaRPr lang="en-BE" sz="1800" dirty="0"/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164C35B1-4B53-6073-7A73-52CB67FB80E7}"/>
              </a:ext>
            </a:extLst>
          </p:cNvPr>
          <p:cNvSpPr txBox="1">
            <a:spLocks/>
          </p:cNvSpPr>
          <p:nvPr/>
        </p:nvSpPr>
        <p:spPr>
          <a:xfrm>
            <a:off x="7867181" y="677041"/>
            <a:ext cx="2527221" cy="40049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dirty="0"/>
              <a:t>Retail prime rents</a:t>
            </a:r>
            <a:endParaRPr lang="en-BE" sz="1800" dirty="0"/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481AB1B1-C315-5FDD-9DB9-37E0077AC662}"/>
              </a:ext>
            </a:extLst>
          </p:cNvPr>
          <p:cNvSpPr txBox="1">
            <a:spLocks/>
          </p:cNvSpPr>
          <p:nvPr/>
        </p:nvSpPr>
        <p:spPr>
          <a:xfrm rot="16200000">
            <a:off x="7410797" y="2324004"/>
            <a:ext cx="1087980" cy="37343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25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900" dirty="0"/>
              <a:t>In €/m</a:t>
            </a:r>
            <a:r>
              <a:rPr lang="fr-BE" sz="900" baseline="30000" dirty="0"/>
              <a:t>2</a:t>
            </a:r>
            <a:r>
              <a:rPr lang="fr-BE" sz="900" dirty="0"/>
              <a:t>/year</a:t>
            </a:r>
            <a:endParaRPr lang="en-BE" sz="9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4C7FEB4-66C6-E2BC-87C8-4BAFD3D7C79A}"/>
              </a:ext>
            </a:extLst>
          </p:cNvPr>
          <p:cNvSpPr/>
          <p:nvPr/>
        </p:nvSpPr>
        <p:spPr>
          <a:xfrm>
            <a:off x="7999015" y="3915006"/>
            <a:ext cx="4548378" cy="1625759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60EEE3-F49C-0ABD-D5D3-55C5A6426B6E}"/>
              </a:ext>
            </a:extLst>
          </p:cNvPr>
          <p:cNvSpPr/>
          <p:nvPr/>
        </p:nvSpPr>
        <p:spPr>
          <a:xfrm>
            <a:off x="8459995" y="4240846"/>
            <a:ext cx="175864" cy="1758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C7695F5-6207-5A28-3C06-2DF0EF4D76C7}"/>
              </a:ext>
            </a:extLst>
          </p:cNvPr>
          <p:cNvSpPr txBox="1">
            <a:spLocks/>
          </p:cNvSpPr>
          <p:nvPr/>
        </p:nvSpPr>
        <p:spPr>
          <a:xfrm>
            <a:off x="8679825" y="4185321"/>
            <a:ext cx="2555167" cy="2862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Belgium</a:t>
            </a:r>
            <a:endParaRPr lang="en-BE" sz="14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B9950F-64CB-C36B-50BE-CBF6C8CAC6D6}"/>
              </a:ext>
            </a:extLst>
          </p:cNvPr>
          <p:cNvSpPr/>
          <p:nvPr/>
        </p:nvSpPr>
        <p:spPr>
          <a:xfrm>
            <a:off x="8459995" y="4639954"/>
            <a:ext cx="175864" cy="17586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B0E0356-8845-B8B0-67AD-E0AF8B720625}"/>
              </a:ext>
            </a:extLst>
          </p:cNvPr>
          <p:cNvSpPr txBox="1">
            <a:spLocks/>
          </p:cNvSpPr>
          <p:nvPr/>
        </p:nvSpPr>
        <p:spPr>
          <a:xfrm>
            <a:off x="8679825" y="4589618"/>
            <a:ext cx="2262525" cy="2862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France</a:t>
            </a:r>
            <a:endParaRPr lang="en-BE" sz="14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DAC0ACD-2347-C5AB-CFD0-885A517B6614}"/>
              </a:ext>
            </a:extLst>
          </p:cNvPr>
          <p:cNvSpPr/>
          <p:nvPr/>
        </p:nvSpPr>
        <p:spPr>
          <a:xfrm>
            <a:off x="8459995" y="5040812"/>
            <a:ext cx="175864" cy="1758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911D700-59F8-3E1A-6538-545D6CC49647}"/>
              </a:ext>
            </a:extLst>
          </p:cNvPr>
          <p:cNvSpPr txBox="1">
            <a:spLocks/>
          </p:cNvSpPr>
          <p:nvPr/>
        </p:nvSpPr>
        <p:spPr>
          <a:xfrm>
            <a:off x="8679825" y="4985628"/>
            <a:ext cx="2262525" cy="2862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Spain</a:t>
            </a:r>
            <a:endParaRPr lang="en-BE" sz="1400" dirty="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EF9E1FA6-7A6B-5184-FBC8-E1EA07FF90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584" t="67843" r="18242"/>
          <a:stretch/>
        </p:blipFill>
        <p:spPr>
          <a:xfrm>
            <a:off x="-1531577" y="5695741"/>
            <a:ext cx="3724274" cy="1221230"/>
          </a:xfrm>
          <a:prstGeom prst="rect">
            <a:avLst/>
          </a:prstGeom>
        </p:spPr>
      </p:pic>
      <p:pic>
        <p:nvPicPr>
          <p:cNvPr id="3" name="Graphic 5">
            <a:extLst>
              <a:ext uri="{FF2B5EF4-FFF2-40B4-BE49-F238E27FC236}">
                <a16:creationId xmlns:a16="http://schemas.microsoft.com/office/drawing/2014/main" id="{8B7B8783-49F8-E16D-2F5F-D528A20B6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3527" y="2113459"/>
            <a:ext cx="741229" cy="14824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BF6F9FC-8DB5-A4D6-EF68-940C5E3DEE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1315" y="4309667"/>
            <a:ext cx="4153827" cy="229944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092ACF4-E451-9633-F17C-98F784184C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53834" y="1657704"/>
            <a:ext cx="3306107" cy="170603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3C5A68-FB0A-0A2F-4BC4-FBDB5E7E1E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32741" y="1237261"/>
            <a:ext cx="4217406" cy="229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428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94BDC3-9213-84F7-26D6-C30825885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14</a:t>
            </a:fld>
            <a:endParaRPr lang="fr-BE" dirty="0"/>
          </a:p>
        </p:txBody>
      </p:sp>
      <p:pic>
        <p:nvPicPr>
          <p:cNvPr id="10" name="Picture Placeholder 9" descr="A person and person holding shopping bags&#10;&#10;Description automatically generated">
            <a:extLst>
              <a:ext uri="{FF2B5EF4-FFF2-40B4-BE49-F238E27FC236}">
                <a16:creationId xmlns:a16="http://schemas.microsoft.com/office/drawing/2014/main" id="{D4295A23-BB7D-5ECF-83CC-10ED0921E3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>
            <a:fillRect/>
          </a:stretch>
        </p:blipFill>
        <p:spPr>
          <a:solidFill>
            <a:schemeClr val="bg2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2F46DD-7127-EE24-0C6A-C47EC1E992B0}"/>
              </a:ext>
            </a:extLst>
          </p:cNvPr>
          <p:cNvSpPr/>
          <p:nvPr/>
        </p:nvSpPr>
        <p:spPr>
          <a:xfrm>
            <a:off x="6985964" y="1571420"/>
            <a:ext cx="4661655" cy="37142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DFCF9B-0D7C-9BAA-8AC0-5CCCA22A2130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ACTIVITY SUMMARY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EAC09-4430-C835-6A5C-6ED7A45EAE54}"/>
              </a:ext>
            </a:extLst>
          </p:cNvPr>
          <p:cNvSpPr txBox="1"/>
          <p:nvPr/>
        </p:nvSpPr>
        <p:spPr>
          <a:xfrm>
            <a:off x="7578427" y="2762902"/>
            <a:ext cx="3476729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BE" sz="4000" b="1" spc="200" dirty="0">
                <a:solidFill>
                  <a:schemeClr val="bg1"/>
                </a:solidFill>
              </a:rPr>
              <a:t>ACTIVITY SUMMARY</a:t>
            </a:r>
            <a:endParaRPr lang="en-BE" sz="4000" b="1" spc="2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1BD7787-ADAB-A61B-BF34-F6741FE4F7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7843" r="23654"/>
          <a:stretch/>
        </p:blipFill>
        <p:spPr>
          <a:xfrm>
            <a:off x="7866575" y="-247650"/>
            <a:ext cx="4973126" cy="122123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BA6BC2A-CD94-D7ED-EC46-CAC0606180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5252" t="6249" r="-619"/>
          <a:stretch/>
        </p:blipFill>
        <p:spPr>
          <a:xfrm>
            <a:off x="-326571" y="4303332"/>
            <a:ext cx="1652450" cy="35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07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30316F1-37A5-907D-5519-E836BEFA15BB}"/>
              </a:ext>
            </a:extLst>
          </p:cNvPr>
          <p:cNvSpPr/>
          <p:nvPr/>
        </p:nvSpPr>
        <p:spPr>
          <a:xfrm>
            <a:off x="-209549" y="1581149"/>
            <a:ext cx="6305548" cy="55721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09E65D-A18B-6084-0A15-727B78630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507831"/>
          </a:xfrm>
        </p:spPr>
        <p:txBody>
          <a:bodyPr/>
          <a:lstStyle/>
          <a:p>
            <a:r>
              <a:rPr lang="en-US" dirty="0"/>
              <a:t>LETTING ACTIVITY SUMMARY</a:t>
            </a:r>
            <a:endParaRPr lang="en-B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99F57-07E4-FDBB-43FD-39B323945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9037" y="6239775"/>
            <a:ext cx="367408" cy="276999"/>
          </a:xfrm>
        </p:spPr>
        <p:txBody>
          <a:bodyPr/>
          <a:lstStyle/>
          <a:p>
            <a:fld id="{8371DBFF-AF23-4420-8FAC-53647771A029}" type="slidenum">
              <a:rPr lang="fr-BE" smtClean="0"/>
              <a:pPr/>
              <a:t>15</a:t>
            </a:fld>
            <a:endParaRPr lang="fr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FF2E0FB-1017-C971-02F2-E7F9D729C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240627"/>
            <a:ext cx="741229" cy="148246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A3333D0-9A32-5890-95D3-B4F9EF082041}"/>
              </a:ext>
            </a:extLst>
          </p:cNvPr>
          <p:cNvSpPr txBox="1">
            <a:spLocks/>
          </p:cNvSpPr>
          <p:nvPr/>
        </p:nvSpPr>
        <p:spPr>
          <a:xfrm>
            <a:off x="2762251" y="2182466"/>
            <a:ext cx="2579176" cy="8653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fr-BE" sz="3000" b="1" dirty="0"/>
              <a:t>10</a:t>
            </a:r>
            <a:br>
              <a:rPr lang="fr-BE" sz="3000" b="1" dirty="0"/>
            </a:br>
            <a:r>
              <a:rPr lang="fr-BE" sz="2000" dirty="0"/>
              <a:t>new leases</a:t>
            </a:r>
            <a:br>
              <a:rPr lang="fr-BE" sz="2000" dirty="0"/>
            </a:br>
            <a:endParaRPr lang="fr-BE" sz="2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80E3F26-64D5-4265-19DA-BCB4844DD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8838" y="2057491"/>
            <a:ext cx="618265" cy="49936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29D25D1-0271-57BD-D37B-134388458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3718" y="4196906"/>
            <a:ext cx="618265" cy="618265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3B702EE-D537-D98A-ECC5-9C89CDC60B2F}"/>
              </a:ext>
            </a:extLst>
          </p:cNvPr>
          <p:cNvSpPr txBox="1">
            <a:spLocks/>
          </p:cNvSpPr>
          <p:nvPr/>
        </p:nvSpPr>
        <p:spPr>
          <a:xfrm>
            <a:off x="2762250" y="4445100"/>
            <a:ext cx="3333745" cy="12721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fr-BE" sz="3000" b="1" dirty="0"/>
              <a:t>75,000 m</a:t>
            </a:r>
            <a:r>
              <a:rPr lang="fr-BE" sz="3000" b="1" baseline="30000" dirty="0"/>
              <a:t>2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r-BE" sz="2000" dirty="0"/>
              <a:t>    </a:t>
            </a:r>
            <a:r>
              <a:rPr lang="fr-BE" sz="1800" dirty="0"/>
              <a:t>(17% of portfolio’s surface)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fr-BE" sz="3000" b="1" dirty="0"/>
              <a:t>€8.2 million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fr-BE" sz="1800" dirty="0"/>
              <a:t>    (16% of total portfolio’s rents)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79284B-8957-CA8C-79E9-569AF7C2EA58}"/>
              </a:ext>
            </a:extLst>
          </p:cNvPr>
          <p:cNvCxnSpPr>
            <a:cxnSpLocks/>
          </p:cNvCxnSpPr>
          <p:nvPr/>
        </p:nvCxnSpPr>
        <p:spPr>
          <a:xfrm>
            <a:off x="2111163" y="2182466"/>
            <a:ext cx="0" cy="23235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1500C954-973A-0640-E77D-4B76EF6D2A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67843" r="23654"/>
          <a:stretch/>
        </p:blipFill>
        <p:spPr>
          <a:xfrm>
            <a:off x="7866575" y="-247650"/>
            <a:ext cx="4973126" cy="122123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CA5DA62-61DE-5B51-2783-0E58F28BC1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73042" t="6249" r="-619" b="52067"/>
          <a:stretch/>
        </p:blipFill>
        <p:spPr>
          <a:xfrm>
            <a:off x="6289722" y="5725162"/>
            <a:ext cx="1796402" cy="1583052"/>
          </a:xfrm>
          <a:prstGeom prst="rect">
            <a:avLst/>
          </a:prstGeom>
        </p:spPr>
      </p:pic>
      <p:graphicFrame>
        <p:nvGraphicFramePr>
          <p:cNvPr id="28" name="Tableau 7">
            <a:extLst>
              <a:ext uri="{FF2B5EF4-FFF2-40B4-BE49-F238E27FC236}">
                <a16:creationId xmlns:a16="http://schemas.microsoft.com/office/drawing/2014/main" id="{206DA6B9-3B9E-FD0F-8401-6CAD0A9F7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992801"/>
              </p:ext>
            </p:extLst>
          </p:nvPr>
        </p:nvGraphicFramePr>
        <p:xfrm>
          <a:off x="6267950" y="4042946"/>
          <a:ext cx="5349829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3371">
                  <a:extLst>
                    <a:ext uri="{9D8B030D-6E8A-4147-A177-3AD203B41FA5}">
                      <a16:colId xmlns:a16="http://schemas.microsoft.com/office/drawing/2014/main" val="2125084607"/>
                    </a:ext>
                  </a:extLst>
                </a:gridCol>
                <a:gridCol w="293556">
                  <a:extLst>
                    <a:ext uri="{9D8B030D-6E8A-4147-A177-3AD203B41FA5}">
                      <a16:colId xmlns:a16="http://schemas.microsoft.com/office/drawing/2014/main" val="179643533"/>
                    </a:ext>
                  </a:extLst>
                </a:gridCol>
                <a:gridCol w="1107634">
                  <a:extLst>
                    <a:ext uri="{9D8B030D-6E8A-4147-A177-3AD203B41FA5}">
                      <a16:colId xmlns:a16="http://schemas.microsoft.com/office/drawing/2014/main" val="268510634"/>
                    </a:ext>
                  </a:extLst>
                </a:gridCol>
                <a:gridCol w="1107634">
                  <a:extLst>
                    <a:ext uri="{9D8B030D-6E8A-4147-A177-3AD203B41FA5}">
                      <a16:colId xmlns:a16="http://schemas.microsoft.com/office/drawing/2014/main" val="3925511068"/>
                    </a:ext>
                  </a:extLst>
                </a:gridCol>
                <a:gridCol w="1107634">
                  <a:extLst>
                    <a:ext uri="{9D8B030D-6E8A-4147-A177-3AD203B41FA5}">
                      <a16:colId xmlns:a16="http://schemas.microsoft.com/office/drawing/2014/main" val="160122275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ctr"/>
                      <a:endParaRPr lang="fr-BE" sz="14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fr-BE" sz="14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30/09/2023</a:t>
                      </a:r>
                      <a:endParaRPr lang="fr-BE" sz="14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30/09/2022</a:t>
                      </a:r>
                      <a:endParaRPr lang="fr-BE" sz="14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1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∆</a:t>
                      </a:r>
                    </a:p>
                  </a:txBody>
                  <a:tcPr anchor="ctr"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7849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Belgium</a:t>
                      </a:r>
                      <a:endParaRPr lang="fr-BE" sz="1400" b="1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fr-BE" sz="1400" b="1" i="0" u="none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96.9%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96.1%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0.8%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7293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France</a:t>
                      </a:r>
                      <a:endParaRPr lang="fr-BE" sz="1400" b="1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fr-BE" sz="1400" b="1" i="0" u="none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99.0%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98.3%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0.7%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53375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Spain</a:t>
                      </a:r>
                      <a:endParaRPr lang="fr-BE" sz="1400" b="1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fr-BE" sz="1400" b="1" i="0" u="none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100.0%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83.5%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16.5%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64562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b="1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fr-BE" sz="1400" b="1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b="1" u="none" strike="noStrike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fr-BE" sz="1400" b="1" i="0" u="none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97.9%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96.5%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1.4%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99896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BE9A449-EEBE-529F-4E03-6B4DD6D080EC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ACTIVITY SUMMARY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3" name="Content Placeholder 18">
            <a:extLst>
              <a:ext uri="{FF2B5EF4-FFF2-40B4-BE49-F238E27FC236}">
                <a16:creationId xmlns:a16="http://schemas.microsoft.com/office/drawing/2014/main" id="{83645C49-A89C-737B-626E-0B5FCD48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950" y="3549270"/>
            <a:ext cx="3912516" cy="438582"/>
          </a:xfrm>
        </p:spPr>
        <p:txBody>
          <a:bodyPr wrap="square">
            <a:spAutoFit/>
          </a:bodyPr>
          <a:lstStyle/>
          <a:p>
            <a:r>
              <a:rPr lang="en-US" sz="2500" b="1" dirty="0"/>
              <a:t>EPRA OCCUPANCY RATE</a:t>
            </a:r>
            <a:endParaRPr lang="en-BE" sz="25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2153E0-6198-1E0B-6DBD-9A097A9B6371}"/>
              </a:ext>
            </a:extLst>
          </p:cNvPr>
          <p:cNvSpPr txBox="1">
            <a:spLocks/>
          </p:cNvSpPr>
          <p:nvPr/>
        </p:nvSpPr>
        <p:spPr>
          <a:xfrm>
            <a:off x="2762246" y="3344252"/>
            <a:ext cx="3333749" cy="6088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fr-BE" sz="3000" b="1" dirty="0"/>
              <a:t>52</a:t>
            </a:r>
            <a:br>
              <a:rPr lang="fr-BE" sz="3000" b="1" dirty="0"/>
            </a:br>
            <a:r>
              <a:rPr lang="fr-BE" sz="2000" dirty="0"/>
              <a:t>leases renewed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3641793-79CB-06AD-00E8-233D7B375136}"/>
              </a:ext>
            </a:extLst>
          </p:cNvPr>
          <p:cNvCxnSpPr/>
          <p:nvPr/>
        </p:nvCxnSpPr>
        <p:spPr>
          <a:xfrm>
            <a:off x="2111163" y="2351963"/>
            <a:ext cx="458359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1B1B5CF-2753-3A52-EFBF-EBE0EC490AC3}"/>
              </a:ext>
            </a:extLst>
          </p:cNvPr>
          <p:cNvCxnSpPr/>
          <p:nvPr/>
        </p:nvCxnSpPr>
        <p:spPr>
          <a:xfrm>
            <a:off x="2111163" y="3398548"/>
            <a:ext cx="458359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E274E9-0026-BB29-C5E1-0A001C741EB8}"/>
              </a:ext>
            </a:extLst>
          </p:cNvPr>
          <p:cNvCxnSpPr/>
          <p:nvPr/>
        </p:nvCxnSpPr>
        <p:spPr>
          <a:xfrm>
            <a:off x="2111163" y="4506038"/>
            <a:ext cx="458359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E03D78BD-698E-76B7-B699-079A499D6FAC}"/>
              </a:ext>
            </a:extLst>
          </p:cNvPr>
          <p:cNvSpPr txBox="1">
            <a:spLocks/>
          </p:cNvSpPr>
          <p:nvPr/>
        </p:nvSpPr>
        <p:spPr>
          <a:xfrm>
            <a:off x="2774173" y="6210780"/>
            <a:ext cx="2579176" cy="6088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fr-BE" sz="3000" b="1" dirty="0"/>
              <a:t>14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fr-BE" sz="2000" dirty="0"/>
              <a:t>short term leases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2589104-B0AE-9941-A328-76B01D15D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52385"/>
              </p:ext>
            </p:extLst>
          </p:nvPr>
        </p:nvGraphicFramePr>
        <p:xfrm>
          <a:off x="6975765" y="2008050"/>
          <a:ext cx="4293272" cy="618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3272">
                  <a:extLst>
                    <a:ext uri="{9D8B030D-6E8A-4147-A177-3AD203B41FA5}">
                      <a16:colId xmlns:a16="http://schemas.microsoft.com/office/drawing/2014/main" val="3698548179"/>
                    </a:ext>
                  </a:extLst>
                </a:gridCol>
              </a:tblGrid>
              <a:tr h="148118">
                <a:tc>
                  <a:txBody>
                    <a:bodyPr/>
                    <a:lstStyle/>
                    <a:p>
                      <a:endParaRPr lang="fr-BE" sz="100" dirty="0"/>
                    </a:p>
                  </a:txBody>
                  <a:tcP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05254"/>
                  </a:ext>
                </a:extLst>
              </a:tr>
              <a:tr h="470115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0452686"/>
                  </a:ext>
                </a:extLst>
              </a:tr>
            </a:tbl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000F87FA-9CD1-D86B-5E4F-7DAC1C172D37}"/>
              </a:ext>
            </a:extLst>
          </p:cNvPr>
          <p:cNvSpPr/>
          <p:nvPr/>
        </p:nvSpPr>
        <p:spPr>
          <a:xfrm>
            <a:off x="9886951" y="2141242"/>
            <a:ext cx="1095375" cy="139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FD24DEB-68B6-4FB3-CD9A-DE441711AE22}"/>
              </a:ext>
            </a:extLst>
          </p:cNvPr>
          <p:cNvSpPr txBox="1"/>
          <p:nvPr/>
        </p:nvSpPr>
        <p:spPr>
          <a:xfrm>
            <a:off x="9867402" y="1987353"/>
            <a:ext cx="1029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accent1"/>
                </a:solidFill>
              </a:rPr>
              <a:t>Rental</a:t>
            </a:r>
            <a:r>
              <a:rPr lang="fr-FR" sz="1400" dirty="0">
                <a:solidFill>
                  <a:schemeClr val="accent1"/>
                </a:solidFill>
              </a:rPr>
              <a:t> </a:t>
            </a:r>
            <a:r>
              <a:rPr lang="fr-FR" sz="1400" dirty="0" err="1">
                <a:solidFill>
                  <a:schemeClr val="accent1"/>
                </a:solidFill>
              </a:rPr>
              <a:t>level</a:t>
            </a:r>
            <a:endParaRPr lang="fr-BE" sz="1400" dirty="0">
              <a:solidFill>
                <a:schemeClr val="accent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5F67BD-47D8-A857-9ACA-C6AC5BA97B9F}"/>
              </a:ext>
            </a:extLst>
          </p:cNvPr>
          <p:cNvSpPr/>
          <p:nvPr/>
        </p:nvSpPr>
        <p:spPr>
          <a:xfrm>
            <a:off x="7128833" y="2556473"/>
            <a:ext cx="510073" cy="124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7CF4F5-1E47-F1EE-9E2E-DFBB4131E62F}"/>
              </a:ext>
            </a:extLst>
          </p:cNvPr>
          <p:cNvSpPr txBox="1"/>
          <p:nvPr/>
        </p:nvSpPr>
        <p:spPr>
          <a:xfrm>
            <a:off x="7128833" y="2472394"/>
            <a:ext cx="473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ERV</a:t>
            </a:r>
            <a:endParaRPr lang="fr-BE" sz="1400" dirty="0">
              <a:solidFill>
                <a:schemeClr val="tx2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22B029-B68C-A731-D2D5-829885FA4577}"/>
              </a:ext>
            </a:extLst>
          </p:cNvPr>
          <p:cNvSpPr/>
          <p:nvPr/>
        </p:nvSpPr>
        <p:spPr>
          <a:xfrm>
            <a:off x="7183768" y="1909771"/>
            <a:ext cx="1029994" cy="142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3AEE104-21FE-FBF5-2823-C9B7F4605625}"/>
              </a:ext>
            </a:extLst>
          </p:cNvPr>
          <p:cNvSpPr txBox="1"/>
          <p:nvPr/>
        </p:nvSpPr>
        <p:spPr>
          <a:xfrm>
            <a:off x="7122685" y="1841473"/>
            <a:ext cx="1183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2"/>
                </a:solidFill>
              </a:rPr>
              <a:t>Passing rent</a:t>
            </a:r>
            <a:endParaRPr lang="fr-BE" sz="1400" dirty="0">
              <a:solidFill>
                <a:schemeClr val="tx2"/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A524954-2479-9BFC-4993-FAAFE39C46E7}"/>
              </a:ext>
            </a:extLst>
          </p:cNvPr>
          <p:cNvCxnSpPr>
            <a:cxnSpLocks/>
          </p:cNvCxnSpPr>
          <p:nvPr/>
        </p:nvCxnSpPr>
        <p:spPr>
          <a:xfrm>
            <a:off x="11353800" y="2008050"/>
            <a:ext cx="0" cy="17441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18D04999-CB67-1BFA-2197-2609BCCE4191}"/>
              </a:ext>
            </a:extLst>
          </p:cNvPr>
          <p:cNvCxnSpPr>
            <a:cxnSpLocks/>
          </p:cNvCxnSpPr>
          <p:nvPr/>
        </p:nvCxnSpPr>
        <p:spPr>
          <a:xfrm flipV="1">
            <a:off x="11353800" y="2248440"/>
            <a:ext cx="0" cy="37784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96248CA0-6D25-73E2-2A8F-FB48EDE31A35}"/>
              </a:ext>
            </a:extLst>
          </p:cNvPr>
          <p:cNvSpPr txBox="1"/>
          <p:nvPr/>
        </p:nvSpPr>
        <p:spPr>
          <a:xfrm>
            <a:off x="11327170" y="1941374"/>
            <a:ext cx="725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1"/>
                </a:solidFill>
              </a:rPr>
              <a:t>-1.5%</a:t>
            </a:r>
            <a:endParaRPr lang="fr-BE" sz="1400" dirty="0">
              <a:solidFill>
                <a:schemeClr val="accent1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0DC4A73-E7CF-F39F-5781-146959CFCCDA}"/>
              </a:ext>
            </a:extLst>
          </p:cNvPr>
          <p:cNvSpPr txBox="1"/>
          <p:nvPr/>
        </p:nvSpPr>
        <p:spPr>
          <a:xfrm>
            <a:off x="11214937" y="2297255"/>
            <a:ext cx="810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1"/>
                </a:solidFill>
              </a:rPr>
              <a:t>+8.5%</a:t>
            </a:r>
            <a:endParaRPr lang="fr-BE" sz="1400" dirty="0"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AB3C64-C8F7-7F4A-342A-1A630A36CD02}"/>
              </a:ext>
            </a:extLst>
          </p:cNvPr>
          <p:cNvSpPr/>
          <p:nvPr/>
        </p:nvSpPr>
        <p:spPr>
          <a:xfrm>
            <a:off x="1910374" y="5839665"/>
            <a:ext cx="529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600972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D116B-3A2E-DC09-641A-06C60DD8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ACTIVITY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66615-BE69-A314-943F-4B61AE492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7089"/>
            <a:ext cx="10515600" cy="760465"/>
          </a:xfrm>
        </p:spPr>
        <p:txBody>
          <a:bodyPr>
            <a:spAutoFit/>
          </a:bodyPr>
          <a:lstStyle/>
          <a:p>
            <a:r>
              <a:rPr lang="en-US" sz="2500" b="1" dirty="0"/>
              <a:t>INVESTMENTS </a:t>
            </a:r>
            <a:br>
              <a:rPr lang="en-US" sz="2500" b="1" dirty="0"/>
            </a:br>
            <a:r>
              <a:rPr lang="en-US" sz="2500" b="1" dirty="0"/>
              <a:t>&amp; DEVELOPMENTS</a:t>
            </a:r>
            <a:endParaRPr lang="en-BE" sz="25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A86D1-D2EB-6626-FBFE-A7B34357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16</a:t>
            </a:fld>
            <a:endParaRPr lang="fr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3D4A26-1F81-8AD5-FF49-9BB90D220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240627"/>
            <a:ext cx="741229" cy="14824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FD209D5-0571-B37D-9422-8FA292B3D7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t="67843" r="30317"/>
          <a:stretch/>
        </p:blipFill>
        <p:spPr>
          <a:xfrm>
            <a:off x="7866575" y="-652335"/>
            <a:ext cx="4539099" cy="12212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CBD92B-F1FF-A8D1-ACCC-A7597022DE7F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ACTIVITY SUMMARY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C23C3A-DCBE-B557-687E-2912E066FB33}"/>
              </a:ext>
            </a:extLst>
          </p:cNvPr>
          <p:cNvGrpSpPr/>
          <p:nvPr/>
        </p:nvGrpSpPr>
        <p:grpSpPr>
          <a:xfrm>
            <a:off x="4057191" y="3458408"/>
            <a:ext cx="3809384" cy="2347274"/>
            <a:chOff x="838200" y="2630079"/>
            <a:chExt cx="3809384" cy="2347274"/>
          </a:xfrm>
        </p:grpSpPr>
        <p:pic>
          <p:nvPicPr>
            <p:cNvPr id="8" name="Image 6">
              <a:extLst>
                <a:ext uri="{FF2B5EF4-FFF2-40B4-BE49-F238E27FC236}">
                  <a16:creationId xmlns:a16="http://schemas.microsoft.com/office/drawing/2014/main" id="{0235235B-58D9-EAFE-A107-FCEFFE4C2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439"/>
            <a:stretch/>
          </p:blipFill>
          <p:spPr>
            <a:xfrm>
              <a:off x="838200" y="2630079"/>
              <a:ext cx="3695579" cy="23472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FB985C-65E0-35EF-75CA-3C169CAFBDEF}"/>
                </a:ext>
              </a:extLst>
            </p:cNvPr>
            <p:cNvSpPr/>
            <p:nvPr/>
          </p:nvSpPr>
          <p:spPr>
            <a:xfrm>
              <a:off x="1910358" y="4624162"/>
              <a:ext cx="2623421" cy="3531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003F8A54-6E8E-49FB-31D6-4F06B08EE815}"/>
                </a:ext>
              </a:extLst>
            </p:cNvPr>
            <p:cNvSpPr txBox="1">
              <a:spLocks/>
            </p:cNvSpPr>
            <p:nvPr/>
          </p:nvSpPr>
          <p:spPr>
            <a:xfrm>
              <a:off x="1797739" y="4651930"/>
              <a:ext cx="2849845" cy="3139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chemeClr val="bg1"/>
                  </a:solidFill>
                </a:rPr>
                <a:t>Casino, </a:t>
              </a:r>
              <a:r>
                <a:rPr lang="en-US" sz="1600" b="0" i="0" dirty="0">
                  <a:solidFill>
                    <a:schemeClr val="bg1"/>
                  </a:solidFill>
                  <a:effectLst/>
                </a:rPr>
                <a:t>Aix-en-Provence</a:t>
              </a:r>
              <a:r>
                <a:rPr lang="en-US" sz="1600" dirty="0">
                  <a:solidFill>
                    <a:schemeClr val="bg1"/>
                  </a:solidFill>
                </a:rPr>
                <a:t> (FR)</a:t>
              </a:r>
              <a:endParaRPr lang="en-B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1CC8A3-6176-DF1A-0FF1-F219819589F8}"/>
              </a:ext>
            </a:extLst>
          </p:cNvPr>
          <p:cNvGrpSpPr/>
          <p:nvPr/>
        </p:nvGrpSpPr>
        <p:grpSpPr>
          <a:xfrm>
            <a:off x="7857051" y="1002988"/>
            <a:ext cx="3496748" cy="2347274"/>
            <a:chOff x="4690000" y="2630079"/>
            <a:chExt cx="3496748" cy="2347274"/>
          </a:xfrm>
        </p:grpSpPr>
        <p:pic>
          <p:nvPicPr>
            <p:cNvPr id="9" name="Image 4" descr="Une image contenant texte, scène, bâtiment, magasin&#10;&#10;Description générée automatiquement">
              <a:extLst>
                <a:ext uri="{FF2B5EF4-FFF2-40B4-BE49-F238E27FC236}">
                  <a16:creationId xmlns:a16="http://schemas.microsoft.com/office/drawing/2014/main" id="{FB67740A-14FD-CC3B-7F55-B70846DE8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97"/>
            <a:stretch/>
          </p:blipFill>
          <p:spPr>
            <a:xfrm>
              <a:off x="4690000" y="2630079"/>
              <a:ext cx="3496748" cy="234727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0C5830-2F81-01C6-D15A-C02112DD279F}"/>
                </a:ext>
              </a:extLst>
            </p:cNvPr>
            <p:cNvSpPr/>
            <p:nvPr/>
          </p:nvSpPr>
          <p:spPr>
            <a:xfrm>
              <a:off x="5757585" y="4622309"/>
              <a:ext cx="2429163" cy="3531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FD3867C9-1CBC-CB37-4755-093A847B1205}"/>
                </a:ext>
              </a:extLst>
            </p:cNvPr>
            <p:cNvSpPr txBox="1">
              <a:spLocks/>
            </p:cNvSpPr>
            <p:nvPr/>
          </p:nvSpPr>
          <p:spPr>
            <a:xfrm>
              <a:off x="5750526" y="4649534"/>
              <a:ext cx="2429163" cy="3139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chemeClr val="bg1"/>
                  </a:solidFill>
                </a:rPr>
                <a:t>Intermarché, </a:t>
              </a:r>
              <a:r>
                <a:rPr lang="en-US" sz="1600" b="0" i="0" dirty="0">
                  <a:solidFill>
                    <a:schemeClr val="bg1"/>
                  </a:solidFill>
                  <a:effectLst/>
                </a:rPr>
                <a:t>Ottignies</a:t>
              </a:r>
              <a:r>
                <a:rPr lang="en-US" sz="1600" dirty="0">
                  <a:solidFill>
                    <a:schemeClr val="bg1"/>
                  </a:solidFill>
                </a:rPr>
                <a:t> (BE)</a:t>
              </a:r>
              <a:endParaRPr lang="en-B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3F2A63-1FA6-484A-F9FC-4A443314CF17}"/>
              </a:ext>
            </a:extLst>
          </p:cNvPr>
          <p:cNvGrpSpPr/>
          <p:nvPr/>
        </p:nvGrpSpPr>
        <p:grpSpPr>
          <a:xfrm>
            <a:off x="7857052" y="3458408"/>
            <a:ext cx="3496749" cy="2347274"/>
            <a:chOff x="8342969" y="2630079"/>
            <a:chExt cx="3496749" cy="2347274"/>
          </a:xfrm>
        </p:grpSpPr>
        <p:pic>
          <p:nvPicPr>
            <p:cNvPr id="11" name="Image 8" descr="Une image contenant plein air, ciel, nuage, arbre&#10;&#10;Description générée automatiquement">
              <a:extLst>
                <a:ext uri="{FF2B5EF4-FFF2-40B4-BE49-F238E27FC236}">
                  <a16:creationId xmlns:a16="http://schemas.microsoft.com/office/drawing/2014/main" id="{7E98AC1D-8160-EAF2-102A-DCA5C93CD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97"/>
            <a:stretch/>
          </p:blipFill>
          <p:spPr>
            <a:xfrm>
              <a:off x="8342969" y="2630079"/>
              <a:ext cx="3496748" cy="234727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7B8CFAB-853A-5E85-E21F-2B4FAA644666}"/>
                </a:ext>
              </a:extLst>
            </p:cNvPr>
            <p:cNvSpPr/>
            <p:nvPr/>
          </p:nvSpPr>
          <p:spPr>
            <a:xfrm>
              <a:off x="9724981" y="4622308"/>
              <a:ext cx="2114735" cy="35319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F4D81DE8-51A5-6251-57BE-1F7F1B0B8F13}"/>
                </a:ext>
              </a:extLst>
            </p:cNvPr>
            <p:cNvSpPr txBox="1">
              <a:spLocks/>
            </p:cNvSpPr>
            <p:nvPr/>
          </p:nvSpPr>
          <p:spPr>
            <a:xfrm>
              <a:off x="9665917" y="4641937"/>
              <a:ext cx="2173801" cy="31393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chemeClr val="bg1"/>
                  </a:solidFill>
                </a:rPr>
                <a:t>Bio Planet, </a:t>
              </a:r>
              <a:r>
                <a:rPr lang="en-US" sz="1600" b="0" i="0" dirty="0">
                  <a:solidFill>
                    <a:schemeClr val="bg1"/>
                  </a:solidFill>
                  <a:effectLst/>
                </a:rPr>
                <a:t>Hannut</a:t>
              </a:r>
              <a:r>
                <a:rPr lang="en-US" sz="1600" dirty="0">
                  <a:solidFill>
                    <a:schemeClr val="bg1"/>
                  </a:solidFill>
                </a:rPr>
                <a:t> (BE)</a:t>
              </a:r>
              <a:endParaRPr lang="en-B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BE0E601-1974-F407-2026-F8CFA2AAC322}"/>
              </a:ext>
            </a:extLst>
          </p:cNvPr>
          <p:cNvSpPr/>
          <p:nvPr/>
        </p:nvSpPr>
        <p:spPr>
          <a:xfrm>
            <a:off x="4057190" y="2150232"/>
            <a:ext cx="3695579" cy="11870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307F80AE-04DB-4F0A-103C-DAB65AC0251E}"/>
              </a:ext>
            </a:extLst>
          </p:cNvPr>
          <p:cNvSpPr txBox="1">
            <a:spLocks/>
          </p:cNvSpPr>
          <p:nvPr/>
        </p:nvSpPr>
        <p:spPr>
          <a:xfrm>
            <a:off x="4838203" y="2385511"/>
            <a:ext cx="2646576" cy="77098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fr-BE" sz="2000" dirty="0">
                <a:solidFill>
                  <a:schemeClr val="bg1"/>
                </a:solidFill>
              </a:rPr>
              <a:t>Total 2022/2023</a:t>
            </a:r>
          </a:p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fr-BE" sz="3000" b="1" dirty="0">
                <a:solidFill>
                  <a:schemeClr val="bg1"/>
                </a:solidFill>
              </a:rPr>
              <a:t>€2.1 million</a:t>
            </a:r>
            <a:endParaRPr lang="en-BE" sz="3000" b="1" baseline="30000" dirty="0">
              <a:solidFill>
                <a:schemeClr val="bg1"/>
              </a:solidFill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CB5E3CE-1342-7BFA-7142-275A889CDD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584" t="67843" r="18242"/>
          <a:stretch/>
        </p:blipFill>
        <p:spPr>
          <a:xfrm>
            <a:off x="-79689" y="4562968"/>
            <a:ext cx="3724274" cy="12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07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BA8D8-59CA-33F5-2847-75DB0ACB2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VALUATIONS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597B0-9C7E-1643-710B-4B5C7A653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17</a:t>
            </a:fld>
            <a:endParaRPr lang="fr-B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5854DD4-CF02-4080-C732-E49CF2698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240627"/>
            <a:ext cx="741229" cy="14824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E0DED0-FBF4-CDCD-8838-A3D8074A3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621" t="67843" r="18242"/>
          <a:stretch/>
        </p:blipFill>
        <p:spPr>
          <a:xfrm>
            <a:off x="-253389" y="5695741"/>
            <a:ext cx="1832817" cy="1221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3416A3-51F0-2866-297D-085E870BB6C9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ACTIVITY SUMMARY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10" name="Tableau 7">
            <a:extLst>
              <a:ext uri="{FF2B5EF4-FFF2-40B4-BE49-F238E27FC236}">
                <a16:creationId xmlns:a16="http://schemas.microsoft.com/office/drawing/2014/main" id="{1A460FE7-5190-3514-FE74-B030DD2E79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57952"/>
              </p:ext>
            </p:extLst>
          </p:nvPr>
        </p:nvGraphicFramePr>
        <p:xfrm>
          <a:off x="1579428" y="1444628"/>
          <a:ext cx="8615158" cy="34358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1620">
                  <a:extLst>
                    <a:ext uri="{9D8B030D-6E8A-4147-A177-3AD203B41FA5}">
                      <a16:colId xmlns:a16="http://schemas.microsoft.com/office/drawing/2014/main" val="2125084607"/>
                    </a:ext>
                  </a:extLst>
                </a:gridCol>
                <a:gridCol w="1757326">
                  <a:extLst>
                    <a:ext uri="{9D8B030D-6E8A-4147-A177-3AD203B41FA5}">
                      <a16:colId xmlns:a16="http://schemas.microsoft.com/office/drawing/2014/main" val="268510634"/>
                    </a:ext>
                  </a:extLst>
                </a:gridCol>
                <a:gridCol w="1705648">
                  <a:extLst>
                    <a:ext uri="{9D8B030D-6E8A-4147-A177-3AD203B41FA5}">
                      <a16:colId xmlns:a16="http://schemas.microsoft.com/office/drawing/2014/main" val="3925511068"/>
                    </a:ext>
                  </a:extLst>
                </a:gridCol>
                <a:gridCol w="1457952">
                  <a:extLst>
                    <a:ext uri="{9D8B030D-6E8A-4147-A177-3AD203B41FA5}">
                      <a16:colId xmlns:a16="http://schemas.microsoft.com/office/drawing/2014/main" val="1344098740"/>
                    </a:ext>
                  </a:extLst>
                </a:gridCol>
                <a:gridCol w="1692612">
                  <a:extLst>
                    <a:ext uri="{9D8B030D-6E8A-4147-A177-3AD203B41FA5}">
                      <a16:colId xmlns:a16="http://schemas.microsoft.com/office/drawing/2014/main" val="1723356915"/>
                    </a:ext>
                  </a:extLst>
                </a:gridCol>
              </a:tblGrid>
              <a:tr h="932143">
                <a:tc>
                  <a:txBody>
                    <a:bodyPr/>
                    <a:lstStyle/>
                    <a:p>
                      <a:pPr algn="l" fontAlgn="ctr"/>
                      <a:endParaRPr lang="fr-BE" sz="14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+mn-lt"/>
                        </a:rPr>
                        <a:t>Geographical </a:t>
                      </a:r>
                      <a:br>
                        <a:rPr lang="en-US" sz="1400" b="1" dirty="0">
                          <a:solidFill>
                            <a:schemeClr val="accent1"/>
                          </a:solidFill>
                          <a:latin typeface="+mn-lt"/>
                        </a:rPr>
                      </a:b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+mn-lt"/>
                        </a:rPr>
                        <a:t>spread </a:t>
                      </a:r>
                      <a:br>
                        <a:rPr lang="en-US" sz="1400" b="1" dirty="0">
                          <a:solidFill>
                            <a:schemeClr val="accent1"/>
                          </a:solidFill>
                          <a:latin typeface="+mn-lt"/>
                        </a:rPr>
                      </a:br>
                      <a:r>
                        <a:rPr lang="en-US" sz="1400" b="1" dirty="0">
                          <a:solidFill>
                            <a:schemeClr val="accent1"/>
                          </a:solidFill>
                          <a:latin typeface="+mn-lt"/>
                        </a:rPr>
                        <a:t>(30/09/2023)</a:t>
                      </a:r>
                      <a:endParaRPr lang="en-BE" sz="1400" b="1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accent1"/>
                          </a:solidFill>
                        </a:rPr>
                        <a:t>Fair value </a:t>
                      </a:r>
                      <a:br>
                        <a:rPr lang="en-US" sz="14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accent1"/>
                          </a:solidFill>
                        </a:rPr>
                        <a:t>(€000s) </a:t>
                      </a:r>
                      <a:br>
                        <a:rPr lang="en-US" sz="14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accent1"/>
                          </a:solidFill>
                        </a:rPr>
                        <a:t>(30/09/2023)</a:t>
                      </a:r>
                      <a:endParaRPr lang="en-BE" sz="1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</a:rPr>
                        <a:t>Fair value </a:t>
                      </a:r>
                      <a:br>
                        <a:rPr lang="en-US" sz="14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accent1"/>
                          </a:solidFill>
                        </a:rPr>
                        <a:t>(€000s) </a:t>
                      </a:r>
                      <a:br>
                        <a:rPr lang="en-US" sz="14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accent1"/>
                          </a:solidFill>
                        </a:rPr>
                        <a:t>(30/09/2022)</a:t>
                      </a:r>
                      <a:endParaRPr lang="en-BE" sz="1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dirty="0">
                          <a:solidFill>
                            <a:schemeClr val="accent1"/>
                          </a:solidFill>
                        </a:rPr>
                        <a:t>Δ </a:t>
                      </a:r>
                      <a:r>
                        <a:rPr lang="fr-BE" sz="1400" b="1" dirty="0" err="1">
                          <a:solidFill>
                            <a:schemeClr val="accent1"/>
                          </a:solidFill>
                        </a:rPr>
                        <a:t>Fair</a:t>
                      </a:r>
                      <a:r>
                        <a:rPr lang="fr-BE" sz="1400" b="1" dirty="0">
                          <a:solidFill>
                            <a:schemeClr val="accent1"/>
                          </a:solidFill>
                        </a:rPr>
                        <a:t> value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b="1" dirty="0">
                          <a:solidFill>
                            <a:schemeClr val="accent1"/>
                          </a:solidFill>
                        </a:rPr>
                        <a:t>(invest. excl.)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b="1" dirty="0">
                          <a:solidFill>
                            <a:schemeClr val="accent1"/>
                          </a:solidFill>
                        </a:rPr>
                        <a:t> 2022/2023</a:t>
                      </a:r>
                      <a:endParaRPr lang="en-BE" sz="14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78490"/>
                  </a:ext>
                </a:extLst>
              </a:tr>
              <a:tr h="388392"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Belgium</a:t>
                      </a:r>
                      <a:endParaRPr lang="fr-BE" sz="14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54%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404,493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393,826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+2</a:t>
                      </a:r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en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72937"/>
                  </a:ext>
                </a:extLst>
              </a:tr>
              <a:tr h="388392"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France</a:t>
                      </a:r>
                      <a:endParaRPr lang="fr-BE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42%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305,863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313,936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-2</a:t>
                      </a:r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en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7%</a:t>
                      </a: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533751"/>
                  </a:ext>
                </a:extLst>
              </a:tr>
              <a:tr h="388392">
                <a:tc>
                  <a:txBody>
                    <a:bodyPr/>
                    <a:lstStyle/>
                    <a:p>
                      <a:pPr algn="l" fontAlgn="ctr"/>
                      <a:r>
                        <a:rPr lang="fr-BE" sz="1400" b="0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Spain</a:t>
                      </a:r>
                      <a:endParaRPr lang="fr-BE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30,500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30,850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-1</a:t>
                      </a:r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en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1%</a:t>
                      </a: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645626"/>
                  </a:ext>
                </a:extLst>
              </a:tr>
              <a:tr h="37110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Total operating portfolio</a:t>
                      </a:r>
                      <a:endParaRPr lang="fr-BE" sz="1400" b="1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1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1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740,856</a:t>
                      </a:r>
                      <a:endParaRPr lang="en-BE" sz="1400" b="1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1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738,612</a:t>
                      </a:r>
                      <a:endParaRPr lang="en-BE" sz="1400" b="1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BE" sz="1400" b="1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-0</a:t>
                      </a:r>
                      <a:r>
                        <a:rPr lang="fr-BE" sz="1400" b="1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en-BE" sz="1400" b="1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02%</a:t>
                      </a: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8879021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pPr algn="l" fontAlgn="ctr"/>
                      <a:endParaRPr lang="fr-BE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4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400" b="0" i="0" u="none" strike="noStrike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747341"/>
                  </a:ext>
                </a:extLst>
              </a:tr>
              <a:tr h="34733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2"/>
                          </a:solidFill>
                        </a:rPr>
                        <a:t>Development projects</a:t>
                      </a:r>
                      <a:endParaRPr lang="en-BE" sz="1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BE" sz="1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2"/>
                          </a:solidFill>
                        </a:rPr>
                        <a:t>0</a:t>
                      </a:r>
                      <a:endParaRPr lang="en-BE" sz="1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>
                          <a:solidFill>
                            <a:schemeClr val="tx2"/>
                          </a:solidFill>
                        </a:rPr>
                        <a:t>320</a:t>
                      </a:r>
                      <a:endParaRPr lang="en-BE" sz="1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BE" sz="14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03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Total portfolio</a:t>
                      </a:r>
                      <a:endParaRPr lang="en-BE" sz="14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100%</a:t>
                      </a:r>
                      <a:endParaRPr lang="en-BE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740,856</a:t>
                      </a:r>
                      <a:endParaRPr lang="en-BE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tx2"/>
                          </a:solidFill>
                        </a:rPr>
                        <a:t>738,933</a:t>
                      </a:r>
                      <a:endParaRPr lang="en-BE" sz="1400" b="1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BE" sz="1400" b="1" dirty="0">
                          <a:solidFill>
                            <a:schemeClr val="tx2"/>
                          </a:solidFill>
                        </a:rPr>
                        <a:t>-0</a:t>
                      </a:r>
                      <a:r>
                        <a:rPr lang="fr-BE" sz="1400" b="1" dirty="0">
                          <a:solidFill>
                            <a:schemeClr val="tx2"/>
                          </a:solidFill>
                        </a:rPr>
                        <a:t>.</a:t>
                      </a:r>
                      <a:r>
                        <a:rPr lang="en-BE" sz="1400" b="1" dirty="0">
                          <a:solidFill>
                            <a:schemeClr val="tx2"/>
                          </a:solidFill>
                        </a:rPr>
                        <a:t>02%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998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3080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827EF7C-23E0-8F11-3809-1DD5DFB08991}"/>
              </a:ext>
            </a:extLst>
          </p:cNvPr>
          <p:cNvSpPr/>
          <p:nvPr/>
        </p:nvSpPr>
        <p:spPr>
          <a:xfrm>
            <a:off x="4405670" y="2352156"/>
            <a:ext cx="2972794" cy="471562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0938F-4FC6-31D9-50FA-A03D1CAA4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ESG ACHIEVEMENTS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C6DAD-5A9E-1B30-3141-DAF9AE00E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423" y="2771390"/>
            <a:ext cx="2644754" cy="240065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Environment</a:t>
            </a:r>
          </a:p>
          <a:p>
            <a:pPr>
              <a:lnSpc>
                <a:spcPts val="1900"/>
              </a:lnSpc>
              <a:buFont typeface="Wingdings" panose="05000000000000000000" pitchFamily="2" charset="2"/>
              <a:buChar char="ü"/>
            </a:pPr>
            <a:r>
              <a:rPr lang="fr-FR" sz="1600" dirty="0"/>
              <a:t>Tenants consumption data collection</a:t>
            </a:r>
          </a:p>
          <a:p>
            <a:pPr>
              <a:lnSpc>
                <a:spcPts val="1900"/>
              </a:lnSpc>
              <a:buFont typeface="Wingdings" panose="05000000000000000000" pitchFamily="2" charset="2"/>
              <a:buChar char="ü"/>
            </a:pPr>
            <a:r>
              <a:rPr lang="fr-FR" sz="1600" dirty="0"/>
              <a:t>Green appendix to new leases</a:t>
            </a:r>
          </a:p>
          <a:p>
            <a:pPr>
              <a:lnSpc>
                <a:spcPts val="1900"/>
              </a:lnSpc>
              <a:buFont typeface="Wingdings" panose="05000000000000000000" pitchFamily="2" charset="2"/>
              <a:buChar char="ü"/>
            </a:pPr>
            <a:r>
              <a:rPr lang="fr-FR" sz="1600" dirty="0"/>
              <a:t>BREEAM certification</a:t>
            </a:r>
          </a:p>
          <a:p>
            <a:pPr>
              <a:lnSpc>
                <a:spcPts val="1900"/>
              </a:lnSpc>
              <a:buFont typeface="Wingdings" panose="05000000000000000000" pitchFamily="2" charset="2"/>
              <a:buChar char="ü"/>
            </a:pPr>
            <a:r>
              <a:rPr lang="fr-FR" sz="1600" dirty="0"/>
              <a:t>Car charging stations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2A6C3-8BB5-CF04-87D6-629E29037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18</a:t>
            </a:fld>
            <a:endParaRPr lang="fr-B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C098F8-F59D-27D5-1ACC-BEC5C2B1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240627"/>
            <a:ext cx="741229" cy="14824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9842150-60E7-F3FD-EAAD-5EE608F68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4423" y="2231374"/>
            <a:ext cx="581025" cy="4857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E5F1036-F075-0D74-E0C8-5429561D10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29197" y="2317099"/>
            <a:ext cx="400050" cy="40005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B1F9EB-526B-E537-9DE3-A95A126940DA}"/>
              </a:ext>
            </a:extLst>
          </p:cNvPr>
          <p:cNvSpPr txBox="1">
            <a:spLocks/>
          </p:cNvSpPr>
          <p:nvPr/>
        </p:nvSpPr>
        <p:spPr>
          <a:xfrm>
            <a:off x="4729197" y="2771389"/>
            <a:ext cx="2828110" cy="21005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Social</a:t>
            </a:r>
          </a:p>
          <a:p>
            <a:pPr>
              <a:lnSpc>
                <a:spcPts val="1900"/>
              </a:lnSpc>
              <a:buFont typeface="Wingdings" panose="05000000000000000000" pitchFamily="2" charset="2"/>
              <a:buChar char="ü"/>
            </a:pPr>
            <a:r>
              <a:rPr lang="en-US" sz="1600" dirty="0"/>
              <a:t>Training courses</a:t>
            </a:r>
          </a:p>
          <a:p>
            <a:pPr>
              <a:lnSpc>
                <a:spcPts val="1900"/>
              </a:lnSpc>
              <a:buFont typeface="Wingdings" panose="05000000000000000000" pitchFamily="2" charset="2"/>
              <a:buChar char="ü"/>
            </a:pPr>
            <a:r>
              <a:rPr lang="en-US" sz="1600" dirty="0"/>
              <a:t>Electromobility</a:t>
            </a:r>
          </a:p>
          <a:p>
            <a:pPr>
              <a:lnSpc>
                <a:spcPts val="1900"/>
              </a:lnSpc>
              <a:buFont typeface="Wingdings" panose="05000000000000000000" pitchFamily="2" charset="2"/>
              <a:buChar char="ü"/>
            </a:pPr>
            <a:r>
              <a:rPr lang="en-US" sz="1600" dirty="0"/>
              <a:t>New offices </a:t>
            </a:r>
          </a:p>
          <a:p>
            <a:pPr>
              <a:lnSpc>
                <a:spcPts val="1900"/>
              </a:lnSpc>
              <a:buFont typeface="Wingdings" panose="05000000000000000000" pitchFamily="2" charset="2"/>
              <a:buChar char="ü"/>
            </a:pPr>
            <a:r>
              <a:rPr lang="en-US" sz="1600" dirty="0"/>
              <a:t>Promoting sport &amp; fight against hunger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EDABEA2-EBB7-C003-16E8-50F92DFCBBBA}"/>
              </a:ext>
            </a:extLst>
          </p:cNvPr>
          <p:cNvSpPr txBox="1">
            <a:spLocks/>
          </p:cNvSpPr>
          <p:nvPr/>
        </p:nvSpPr>
        <p:spPr>
          <a:xfrm>
            <a:off x="7651254" y="2775657"/>
            <a:ext cx="3446124" cy="129061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Governance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sBPR reporting : gold award sBPR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A director of Operations &amp; ESG joined the executive committee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B9C8CE1-AF03-9865-DF95-E66F9EBD5A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" t="67843" r="30317"/>
          <a:stretch/>
        </p:blipFill>
        <p:spPr>
          <a:xfrm>
            <a:off x="7866575" y="-247650"/>
            <a:ext cx="4539099" cy="12212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795CF8-14FB-A8DD-F94B-0247BAA16D0D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ACTIVITY SUMMARY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4" name="Picture 13" descr="A red and black gears&#10;&#10;Description automatically generated">
            <a:extLst>
              <a:ext uri="{FF2B5EF4-FFF2-40B4-BE49-F238E27FC236}">
                <a16:creationId xmlns:a16="http://schemas.microsoft.com/office/drawing/2014/main" id="{46DF9442-C3D5-37CF-F1CF-99D5AC481B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254" y="2176768"/>
            <a:ext cx="709862" cy="58990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45FD703-5467-1CB6-4C8E-E15A930B10FE}"/>
              </a:ext>
            </a:extLst>
          </p:cNvPr>
          <p:cNvSpPr/>
          <p:nvPr/>
        </p:nvSpPr>
        <p:spPr>
          <a:xfrm>
            <a:off x="838200" y="1759920"/>
            <a:ext cx="10430837" cy="3897355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7FB68B-E824-55D0-A09A-B8E8BBDD414D}"/>
              </a:ext>
            </a:extLst>
          </p:cNvPr>
          <p:cNvSpPr/>
          <p:nvPr/>
        </p:nvSpPr>
        <p:spPr>
          <a:xfrm rot="16200000">
            <a:off x="9598788" y="3454856"/>
            <a:ext cx="3242078" cy="54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4082EC4-FC34-3990-41F2-7A258772A404}"/>
              </a:ext>
            </a:extLst>
          </p:cNvPr>
          <p:cNvSpPr txBox="1">
            <a:spLocks/>
          </p:cNvSpPr>
          <p:nvPr/>
        </p:nvSpPr>
        <p:spPr>
          <a:xfrm rot="16200000">
            <a:off x="9354259" y="3346952"/>
            <a:ext cx="3657898" cy="41011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26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gradFill flip="none" rotWithShape="1">
                  <a:gsLst>
                    <a:gs pos="0">
                      <a:srgbClr val="0213F8"/>
                    </a:gs>
                    <a:gs pos="98276">
                      <a:srgbClr val="7D00B2"/>
                    </a:gs>
                  </a:gsLst>
                  <a:lin ang="0" scaled="1"/>
                  <a:tileRect/>
                </a:gradFill>
              </a:rPr>
              <a:t>+ DIGITALISATION PROGRAM</a:t>
            </a:r>
            <a:endParaRPr lang="fr-FR" sz="1600" dirty="0">
              <a:gradFill flip="none" rotWithShape="1">
                <a:gsLst>
                  <a:gs pos="0">
                    <a:srgbClr val="0213F8"/>
                  </a:gs>
                  <a:gs pos="98276">
                    <a:srgbClr val="7D00B2"/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22" name="Image 10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0918FECD-4649-4D50-6E66-F4BD94879D5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26621" r="12564" b="28203"/>
          <a:stretch/>
        </p:blipFill>
        <p:spPr>
          <a:xfrm rot="16200000">
            <a:off x="11006918" y="3530642"/>
            <a:ext cx="1047051" cy="391898"/>
          </a:xfrm>
          <a:prstGeom prst="rect">
            <a:avLst/>
          </a:prstGeom>
        </p:spPr>
      </p:pic>
      <p:pic>
        <p:nvPicPr>
          <p:cNvPr id="21" name="Image 4" descr="Une image contenant sport, plein air, compétition sportive, personne&#10;&#10;Description générée automatiquement">
            <a:extLst>
              <a:ext uri="{FF2B5EF4-FFF2-40B4-BE49-F238E27FC236}">
                <a16:creationId xmlns:a16="http://schemas.microsoft.com/office/drawing/2014/main" id="{C646863E-571C-5AA0-4A31-67877E5520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65" y="5076721"/>
            <a:ext cx="1875987" cy="1250658"/>
          </a:xfrm>
          <a:prstGeom prst="rect">
            <a:avLst/>
          </a:prstGeom>
        </p:spPr>
      </p:pic>
      <p:pic>
        <p:nvPicPr>
          <p:cNvPr id="23" name="Image 6" descr="Une image contenant habits, personne, intérieur, mur&#10;&#10;Description générée automatiquement">
            <a:extLst>
              <a:ext uri="{FF2B5EF4-FFF2-40B4-BE49-F238E27FC236}">
                <a16:creationId xmlns:a16="http://schemas.microsoft.com/office/drawing/2014/main" id="{88EB4C0E-282C-2F5C-FB4B-8ADFEEF488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56" y="5070315"/>
            <a:ext cx="1669920" cy="12524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C35C67-3203-85AC-3CD6-4329DCB6EC8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0872" t="11326" r="10870" b="12948"/>
          <a:stretch/>
        </p:blipFill>
        <p:spPr>
          <a:xfrm>
            <a:off x="8346842" y="2105553"/>
            <a:ext cx="833158" cy="83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40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327D41-5FFC-8C9F-9623-E5D9D5908634}"/>
              </a:ext>
            </a:extLst>
          </p:cNvPr>
          <p:cNvSpPr/>
          <p:nvPr/>
        </p:nvSpPr>
        <p:spPr>
          <a:xfrm>
            <a:off x="-252803" y="6293213"/>
            <a:ext cx="5308897" cy="612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4766D6-EAA7-7289-1B96-7F6B9F9B02B4}"/>
              </a:ext>
            </a:extLst>
          </p:cNvPr>
          <p:cNvSpPr/>
          <p:nvPr/>
        </p:nvSpPr>
        <p:spPr>
          <a:xfrm>
            <a:off x="5766098" y="-360045"/>
            <a:ext cx="7699369" cy="603686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19F42-F519-FD25-6AAD-32EB8611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288"/>
            <a:ext cx="4217894" cy="507831"/>
          </a:xfrm>
        </p:spPr>
        <p:txBody>
          <a:bodyPr/>
          <a:lstStyle/>
          <a:p>
            <a:r>
              <a:rPr lang="en-US" dirty="0"/>
              <a:t>FINANCIAL ACTIVITY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F8FCC-4C87-9C61-807B-2206B6074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79175"/>
            <a:ext cx="4927899" cy="2249975"/>
          </a:xfrm>
        </p:spPr>
        <p:txBody>
          <a:bodyPr/>
          <a:lstStyle/>
          <a:p>
            <a:r>
              <a:rPr lang="en-US" sz="2500" b="1" dirty="0"/>
              <a:t>REFINANCING 2022/2023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7 new bank credit loans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Counterparties : Belfius, BNP, CBC, CEHDF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Total nominal amount : €80 millions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Average duration new loans : 5.8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AD6D5-81C5-54C1-C6AB-22BC4E70C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19</a:t>
            </a:fld>
            <a:endParaRPr lang="fr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E6A0C7-DB34-439A-DBD6-8D249CA4A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261" y="822293"/>
            <a:ext cx="741229" cy="14824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387D123-13D2-C2F5-053C-AC7D01CF7A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" t="67843" r="30317"/>
          <a:stretch/>
        </p:blipFill>
        <p:spPr>
          <a:xfrm>
            <a:off x="7857866" y="-760700"/>
            <a:ext cx="4539099" cy="122123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370A536-4F86-62AE-534D-C0CA65E6A799}"/>
              </a:ext>
            </a:extLst>
          </p:cNvPr>
          <p:cNvSpPr/>
          <p:nvPr/>
        </p:nvSpPr>
        <p:spPr>
          <a:xfrm>
            <a:off x="6838896" y="4623115"/>
            <a:ext cx="180000" cy="18000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11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CC71F48-45E8-C46A-D547-276F097C582B}"/>
              </a:ext>
            </a:extLst>
          </p:cNvPr>
          <p:cNvSpPr txBox="1">
            <a:spLocks/>
          </p:cNvSpPr>
          <p:nvPr/>
        </p:nvSpPr>
        <p:spPr>
          <a:xfrm>
            <a:off x="7018896" y="4597699"/>
            <a:ext cx="741229" cy="2308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000" dirty="0"/>
              <a:t>Bank loans</a:t>
            </a:r>
            <a:endParaRPr lang="en-BE" sz="1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8C6CA1-DB63-7571-FDF5-7ABE79A04E37}"/>
              </a:ext>
            </a:extLst>
          </p:cNvPr>
          <p:cNvSpPr/>
          <p:nvPr/>
        </p:nvSpPr>
        <p:spPr>
          <a:xfrm>
            <a:off x="7861747" y="4623115"/>
            <a:ext cx="180000" cy="18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BEAC2A8-A44C-DF44-C641-A27D5153D39A}"/>
              </a:ext>
            </a:extLst>
          </p:cNvPr>
          <p:cNvSpPr txBox="1">
            <a:spLocks/>
          </p:cNvSpPr>
          <p:nvPr/>
        </p:nvSpPr>
        <p:spPr>
          <a:xfrm>
            <a:off x="8041747" y="4597699"/>
            <a:ext cx="741229" cy="2308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000" dirty="0"/>
              <a:t>Bond</a:t>
            </a:r>
            <a:endParaRPr lang="en-BE" sz="10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C9BF38-F7E4-50FC-E464-E6F2D4CD4118}"/>
              </a:ext>
            </a:extLst>
          </p:cNvPr>
          <p:cNvSpPr/>
          <p:nvPr/>
        </p:nvSpPr>
        <p:spPr>
          <a:xfrm>
            <a:off x="9818088" y="4623115"/>
            <a:ext cx="180000" cy="180000"/>
          </a:xfrm>
          <a:prstGeom prst="ellipse">
            <a:avLst/>
          </a:prstGeom>
          <a:solidFill>
            <a:schemeClr val="tx2">
              <a:alpha val="5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3E5A4CF-DB02-F42C-34C6-04CD6B0386FE}"/>
              </a:ext>
            </a:extLst>
          </p:cNvPr>
          <p:cNvSpPr txBox="1">
            <a:spLocks/>
          </p:cNvSpPr>
          <p:nvPr/>
        </p:nvSpPr>
        <p:spPr>
          <a:xfrm>
            <a:off x="9998088" y="4597699"/>
            <a:ext cx="741229" cy="2308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000" dirty="0"/>
              <a:t>MTN</a:t>
            </a:r>
            <a:endParaRPr lang="en-BE" sz="10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EF0B05E-2985-6015-C489-9EE129282663}"/>
              </a:ext>
            </a:extLst>
          </p:cNvPr>
          <p:cNvSpPr/>
          <p:nvPr/>
        </p:nvSpPr>
        <p:spPr>
          <a:xfrm>
            <a:off x="8507347" y="4960964"/>
            <a:ext cx="180000" cy="180000"/>
          </a:xfrm>
          <a:prstGeom prst="ellipse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0B98660-45E6-33AD-795C-A63ED2D00CA9}"/>
              </a:ext>
            </a:extLst>
          </p:cNvPr>
          <p:cNvSpPr txBox="1">
            <a:spLocks/>
          </p:cNvSpPr>
          <p:nvPr/>
        </p:nvSpPr>
        <p:spPr>
          <a:xfrm>
            <a:off x="8687347" y="4935548"/>
            <a:ext cx="741229" cy="2308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000" dirty="0"/>
              <a:t>CP</a:t>
            </a:r>
            <a:endParaRPr lang="en-BE" sz="10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F7D031D-0D3A-1528-5790-B4F2465D0832}"/>
              </a:ext>
            </a:extLst>
          </p:cNvPr>
          <p:cNvSpPr/>
          <p:nvPr/>
        </p:nvSpPr>
        <p:spPr>
          <a:xfrm>
            <a:off x="9069712" y="4960964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CFA79AA-441D-AF53-C925-A6AA337A59AE}"/>
              </a:ext>
            </a:extLst>
          </p:cNvPr>
          <p:cNvSpPr txBox="1">
            <a:spLocks/>
          </p:cNvSpPr>
          <p:nvPr/>
        </p:nvSpPr>
        <p:spPr>
          <a:xfrm>
            <a:off x="9249712" y="4935548"/>
            <a:ext cx="1381686" cy="2308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000" dirty="0"/>
              <a:t>CP refinanced</a:t>
            </a:r>
            <a:endParaRPr lang="en-BE" sz="10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59C7058-5A56-78E9-396A-28B34885B1DC}"/>
              </a:ext>
            </a:extLst>
          </p:cNvPr>
          <p:cNvSpPr/>
          <p:nvPr/>
        </p:nvSpPr>
        <p:spPr>
          <a:xfrm>
            <a:off x="6838896" y="4960964"/>
            <a:ext cx="180000" cy="180000"/>
          </a:xfrm>
          <a:prstGeom prst="ellipse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EF1CE2B-36DA-7882-E9A8-79CF34BD7120}"/>
              </a:ext>
            </a:extLst>
          </p:cNvPr>
          <p:cNvSpPr txBox="1">
            <a:spLocks/>
          </p:cNvSpPr>
          <p:nvPr/>
        </p:nvSpPr>
        <p:spPr>
          <a:xfrm>
            <a:off x="7018896" y="4935548"/>
            <a:ext cx="1347149" cy="2308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000" dirty="0"/>
              <a:t>Bank loans refinanced</a:t>
            </a:r>
            <a:endParaRPr lang="en-BE" sz="10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3FC7D9C-386E-2D0A-BA41-BE44A61DDB76}"/>
              </a:ext>
            </a:extLst>
          </p:cNvPr>
          <p:cNvSpPr/>
          <p:nvPr/>
        </p:nvSpPr>
        <p:spPr>
          <a:xfrm>
            <a:off x="8602976" y="4623115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3330325-551D-CFA0-F84E-821901796FF6}"/>
              </a:ext>
            </a:extLst>
          </p:cNvPr>
          <p:cNvSpPr txBox="1">
            <a:spLocks/>
          </p:cNvSpPr>
          <p:nvPr/>
        </p:nvSpPr>
        <p:spPr>
          <a:xfrm>
            <a:off x="8782976" y="4597699"/>
            <a:ext cx="1035112" cy="230832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000" dirty="0"/>
              <a:t>Bank loans new</a:t>
            </a:r>
            <a:endParaRPr lang="en-BE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2E9FA-7E67-B3CA-76D0-29AA5804B43C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ACTIVITY SUMMARY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9B71CF-1DC5-6386-CC72-43525D4E0562}"/>
              </a:ext>
            </a:extLst>
          </p:cNvPr>
          <p:cNvSpPr txBox="1">
            <a:spLocks/>
          </p:cNvSpPr>
          <p:nvPr/>
        </p:nvSpPr>
        <p:spPr>
          <a:xfrm>
            <a:off x="6224193" y="811523"/>
            <a:ext cx="5412252" cy="42704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26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/>
              <a:t>DEBT MATURITIES AS OF 30/09/2023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2B8B218-881D-4FC4-1C7F-33E3587B0B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02941" y="1370996"/>
            <a:ext cx="4261121" cy="29211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04E8E4-909F-7CB9-9914-2398642E6A20}"/>
              </a:ext>
            </a:extLst>
          </p:cNvPr>
          <p:cNvSpPr/>
          <p:nvPr/>
        </p:nvSpPr>
        <p:spPr>
          <a:xfrm>
            <a:off x="6838896" y="5370321"/>
            <a:ext cx="6429632" cy="6129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0D882BEC-D727-663E-A6B0-311BD20E66EA}"/>
              </a:ext>
            </a:extLst>
          </p:cNvPr>
          <p:cNvSpPr txBox="1">
            <a:spLocks/>
          </p:cNvSpPr>
          <p:nvPr/>
        </p:nvSpPr>
        <p:spPr>
          <a:xfrm>
            <a:off x="7537651" y="5500618"/>
            <a:ext cx="4012126" cy="35240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fr-BE" sz="1800" dirty="0">
                <a:solidFill>
                  <a:schemeClr val="bg1"/>
                </a:solidFill>
              </a:rPr>
              <a:t>Total debt duration: 3.4 years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5D7726-972D-A3A9-ACEC-6ACF4F31D944}"/>
              </a:ext>
            </a:extLst>
          </p:cNvPr>
          <p:cNvCxnSpPr>
            <a:cxnSpLocks/>
          </p:cNvCxnSpPr>
          <p:nvPr/>
        </p:nvCxnSpPr>
        <p:spPr>
          <a:xfrm>
            <a:off x="6990949" y="5676820"/>
            <a:ext cx="458359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826820A3-7A79-174C-9E4B-A223A91D23B0}"/>
              </a:ext>
            </a:extLst>
          </p:cNvPr>
          <p:cNvSpPr txBox="1">
            <a:spLocks/>
          </p:cNvSpPr>
          <p:nvPr/>
        </p:nvSpPr>
        <p:spPr>
          <a:xfrm>
            <a:off x="1" y="6423510"/>
            <a:ext cx="5308898" cy="34881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</a:rPr>
              <a:t>A</a:t>
            </a:r>
            <a:r>
              <a:rPr lang="en-US" sz="1800" dirty="0">
                <a:solidFill>
                  <a:schemeClr val="bg1"/>
                </a:solidFill>
                <a:effectLst/>
              </a:rPr>
              <a:t>verage cost of financing </a:t>
            </a:r>
            <a:r>
              <a:rPr lang="en-US" sz="1800" dirty="0">
                <a:solidFill>
                  <a:schemeClr val="bg1"/>
                </a:solidFill>
              </a:rPr>
              <a:t>in</a:t>
            </a:r>
            <a:r>
              <a:rPr lang="en-US" sz="1800" dirty="0">
                <a:solidFill>
                  <a:schemeClr val="bg1"/>
                </a:solidFill>
                <a:effectLst/>
              </a:rPr>
              <a:t> 2022/2023: 2.02%</a:t>
            </a:r>
            <a:endParaRPr lang="fr-BE" sz="18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A24A7A6-7FCE-4094-8C52-BC071524F1CE}"/>
              </a:ext>
            </a:extLst>
          </p:cNvPr>
          <p:cNvSpPr txBox="1"/>
          <p:nvPr/>
        </p:nvSpPr>
        <p:spPr>
          <a:xfrm rot="16200000">
            <a:off x="5821508" y="2473719"/>
            <a:ext cx="100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€ million</a:t>
            </a:r>
            <a:endParaRPr lang="fr-BE" dirty="0">
              <a:solidFill>
                <a:schemeClr val="tx2"/>
              </a:solidFill>
            </a:endParaRP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8EBAB7F3-5657-E0E5-D9E2-C17961C656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4259" y="2984941"/>
            <a:ext cx="4276058" cy="413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307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41015F-B331-0D9B-E092-A486DBF29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371DBFF-AF23-4420-8FAC-53647771A029}" type="slidenum">
              <a:rPr lang="fr-BE" smtClean="0"/>
              <a:pPr algn="ctr"/>
              <a:t>2</a:t>
            </a:fld>
            <a:endParaRPr lang="fr-BE" dirty="0"/>
          </a:p>
        </p:txBody>
      </p:sp>
      <p:pic>
        <p:nvPicPr>
          <p:cNvPr id="8" name="Picture Placeholder 7" descr="A person holding a tablet&#10;&#10;Description automatically generated">
            <a:extLst>
              <a:ext uri="{FF2B5EF4-FFF2-40B4-BE49-F238E27FC236}">
                <a16:creationId xmlns:a16="http://schemas.microsoft.com/office/drawing/2014/main" id="{978EAC3B-955C-078C-0846-65230B0B35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>
            <a:fillRect/>
          </a:stretch>
        </p:blipFill>
        <p:spPr>
          <a:solidFill>
            <a:schemeClr val="bg2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6FCF09-7404-2A56-5F11-D607C99A9E6C}"/>
              </a:ext>
            </a:extLst>
          </p:cNvPr>
          <p:cNvSpPr/>
          <p:nvPr/>
        </p:nvSpPr>
        <p:spPr>
          <a:xfrm>
            <a:off x="6985964" y="1571420"/>
            <a:ext cx="4661655" cy="37142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4D54E-F8C0-0277-6257-80DFC2525531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WHO WE ARE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E0E3D9-D483-6E9C-C62D-83812672BE14}"/>
              </a:ext>
            </a:extLst>
          </p:cNvPr>
          <p:cNvSpPr txBox="1"/>
          <p:nvPr/>
        </p:nvSpPr>
        <p:spPr>
          <a:xfrm>
            <a:off x="7578427" y="3070678"/>
            <a:ext cx="3476729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BE" sz="4000" b="1" spc="200" dirty="0">
                <a:solidFill>
                  <a:schemeClr val="bg1"/>
                </a:solidFill>
              </a:rPr>
              <a:t>WHO WE ARE</a:t>
            </a:r>
            <a:endParaRPr lang="en-BE" sz="4000" b="1" spc="200" dirty="0">
              <a:solidFill>
                <a:schemeClr val="bg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1ED868B-D5FA-9B75-A0D4-B65871E67F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7843" r="23654"/>
          <a:stretch/>
        </p:blipFill>
        <p:spPr>
          <a:xfrm>
            <a:off x="7866575" y="-247650"/>
            <a:ext cx="4973126" cy="122123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3425E22-607F-5B8C-C332-9A11276DB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5252" t="6249" r="-619"/>
          <a:stretch/>
        </p:blipFill>
        <p:spPr>
          <a:xfrm>
            <a:off x="-326571" y="4303332"/>
            <a:ext cx="1652450" cy="35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82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4958195-E8F0-7BEC-60A8-593354B1B700}"/>
              </a:ext>
            </a:extLst>
          </p:cNvPr>
          <p:cNvSpPr/>
          <p:nvPr/>
        </p:nvSpPr>
        <p:spPr>
          <a:xfrm>
            <a:off x="5848141" y="-325793"/>
            <a:ext cx="7175528" cy="638176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19F42-F519-FD25-6AAD-32EB8611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507831"/>
          </a:xfrm>
        </p:spPr>
        <p:txBody>
          <a:bodyPr/>
          <a:lstStyle/>
          <a:p>
            <a:r>
              <a:rPr lang="en-US" dirty="0"/>
              <a:t>FINANCIAL ACTIVITY</a:t>
            </a:r>
            <a:endParaRPr lang="en-BE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7476EE8-8DE9-6522-5B8A-8D513D3DB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47" y="1506585"/>
            <a:ext cx="4776552" cy="4511813"/>
          </a:xfrm>
        </p:spPr>
        <p:txBody>
          <a:bodyPr/>
          <a:lstStyle/>
          <a:p>
            <a:r>
              <a:rPr lang="en-US" sz="2500" b="1" dirty="0"/>
              <a:t>HEDGING ACTIVITY 2022/2023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June 2023 </a:t>
            </a:r>
            <a:r>
              <a:rPr lang="en-US" dirty="0"/>
              <a:t>: acquisition of 2 IRS     </a:t>
            </a:r>
          </a:p>
          <a:p>
            <a:pPr lvl="1"/>
            <a:r>
              <a:rPr lang="en-US" sz="1800" dirty="0"/>
              <a:t>Nominal : €20 million</a:t>
            </a:r>
          </a:p>
          <a:p>
            <a:pPr lvl="1"/>
            <a:r>
              <a:rPr lang="en-US" sz="1800" dirty="0"/>
              <a:t>Period : 30/06/2023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31/12/2029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August 2023 </a:t>
            </a:r>
            <a:r>
              <a:rPr lang="en-US" dirty="0"/>
              <a:t>: acquisition of 2 IRS</a:t>
            </a:r>
          </a:p>
          <a:p>
            <a:pPr lvl="1"/>
            <a:r>
              <a:rPr lang="en-US" sz="1800" dirty="0"/>
              <a:t>Nominal : €20 million </a:t>
            </a:r>
          </a:p>
          <a:p>
            <a:pPr lvl="1"/>
            <a:r>
              <a:rPr lang="en-US" sz="1800" dirty="0"/>
              <a:t>Period : 31/12/2026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31/12/2028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/>
              <a:t>September 2023 </a:t>
            </a:r>
            <a:r>
              <a:rPr lang="en-US" dirty="0"/>
              <a:t>: liquidation of 4 existing IRS and acquisition of 3 new IRS   </a:t>
            </a:r>
          </a:p>
          <a:p>
            <a:pPr lvl="1"/>
            <a:r>
              <a:rPr lang="en-US" sz="1800" dirty="0"/>
              <a:t>nominal : &gt;= €35 million </a:t>
            </a:r>
          </a:p>
          <a:p>
            <a:pPr lvl="1"/>
            <a:r>
              <a:rPr lang="en-US" sz="1800" dirty="0"/>
              <a:t>Period : 31/03/2025 </a:t>
            </a:r>
            <a:r>
              <a:rPr lang="en-US" sz="1800" dirty="0">
                <a:sym typeface="Wingdings" panose="05000000000000000000" pitchFamily="2" charset="2"/>
              </a:rPr>
              <a:t></a:t>
            </a:r>
            <a:r>
              <a:rPr lang="en-US" sz="1800" dirty="0"/>
              <a:t> 30/06/2030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E6A0C7-DB34-439A-DBD6-8D249CA4A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240627"/>
            <a:ext cx="741229" cy="14824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387D123-13D2-C2F5-053C-AC7D01CF7A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t="67843" r="30317"/>
          <a:stretch/>
        </p:blipFill>
        <p:spPr>
          <a:xfrm>
            <a:off x="-367697" y="6159391"/>
            <a:ext cx="4539099" cy="12212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2212C75-8C53-B4BB-CE67-8672A06E3F15}"/>
              </a:ext>
            </a:extLst>
          </p:cNvPr>
          <p:cNvGrpSpPr/>
          <p:nvPr/>
        </p:nvGrpSpPr>
        <p:grpSpPr>
          <a:xfrm>
            <a:off x="7037264" y="5220974"/>
            <a:ext cx="4143669" cy="373349"/>
            <a:chOff x="7180910" y="4919842"/>
            <a:chExt cx="4143669" cy="37334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36F6530-1D64-A811-E0FA-03DDFB48D70A}"/>
                </a:ext>
              </a:extLst>
            </p:cNvPr>
            <p:cNvSpPr/>
            <p:nvPr/>
          </p:nvSpPr>
          <p:spPr>
            <a:xfrm>
              <a:off x="7180910" y="5006826"/>
              <a:ext cx="144000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55002EA9-B986-0676-87F1-65E0A4E76255}"/>
                </a:ext>
              </a:extLst>
            </p:cNvPr>
            <p:cNvSpPr txBox="1">
              <a:spLocks/>
            </p:cNvSpPr>
            <p:nvPr/>
          </p:nvSpPr>
          <p:spPr>
            <a:xfrm>
              <a:off x="7360910" y="4923859"/>
              <a:ext cx="1103359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1000" dirty="0"/>
                <a:t>Hedge ratio </a:t>
              </a:r>
              <a:br>
                <a:rPr lang="fr-FR" sz="1000" dirty="0"/>
              </a:br>
              <a:r>
                <a:rPr lang="fr-FR" sz="1000" dirty="0"/>
                <a:t>as of 30/09/2022</a:t>
              </a:r>
              <a:endParaRPr lang="en-BE" sz="10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7809589-2CCE-94BD-EBB6-D3721A529136}"/>
                </a:ext>
              </a:extLst>
            </p:cNvPr>
            <p:cNvSpPr/>
            <p:nvPr/>
          </p:nvSpPr>
          <p:spPr>
            <a:xfrm>
              <a:off x="8663011" y="4989109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5E424A39-1514-FCC7-F17F-75BCA7A7F86B}"/>
                </a:ext>
              </a:extLst>
            </p:cNvPr>
            <p:cNvSpPr txBox="1">
              <a:spLocks/>
            </p:cNvSpPr>
            <p:nvPr/>
          </p:nvSpPr>
          <p:spPr>
            <a:xfrm>
              <a:off x="8807011" y="4923859"/>
              <a:ext cx="1103359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1000" dirty="0"/>
                <a:t>Hedge ratio </a:t>
              </a:r>
              <a:br>
                <a:rPr lang="fr-FR" sz="1000" dirty="0"/>
              </a:br>
              <a:r>
                <a:rPr lang="fr-FR" sz="1000" dirty="0"/>
                <a:t>as of 30/09/2023</a:t>
              </a:r>
              <a:endParaRPr lang="en-BE" sz="10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A37C459-2E01-B399-5CA2-0641B96435BB}"/>
                </a:ext>
              </a:extLst>
            </p:cNvPr>
            <p:cNvSpPr/>
            <p:nvPr/>
          </p:nvSpPr>
          <p:spPr>
            <a:xfrm>
              <a:off x="10140354" y="4989109"/>
              <a:ext cx="144000" cy="144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C59FFFEE-8792-F28C-8287-2AC59B13BD45}"/>
                </a:ext>
              </a:extLst>
            </p:cNvPr>
            <p:cNvSpPr txBox="1">
              <a:spLocks/>
            </p:cNvSpPr>
            <p:nvPr/>
          </p:nvSpPr>
          <p:spPr>
            <a:xfrm>
              <a:off x="10320354" y="4919842"/>
              <a:ext cx="1004225" cy="2308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FR" sz="1000" dirty="0"/>
                <a:t>Hedge strategy </a:t>
              </a:r>
              <a:endParaRPr lang="en-BE" sz="10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1F463D8-35B1-A148-CD4D-9302023A360A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ACTIVITY SUMMARY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E642859-8652-660D-F207-31648500B4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94683" y="1984592"/>
            <a:ext cx="4286250" cy="3019425"/>
          </a:xfrm>
          <a:prstGeom prst="rect">
            <a:avLst/>
          </a:prstGeom>
        </p:spPr>
      </p:pic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987D10F2-1BC0-0A22-F99E-627D24D3DDDA}"/>
              </a:ext>
            </a:extLst>
          </p:cNvPr>
          <p:cNvSpPr txBox="1">
            <a:spLocks/>
          </p:cNvSpPr>
          <p:nvPr/>
        </p:nvSpPr>
        <p:spPr>
          <a:xfrm>
            <a:off x="6243160" y="563561"/>
            <a:ext cx="5971740" cy="133344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ts val="26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 dirty="0"/>
              <a:t>HEDGE STRUCTURE AS OF 30/09/2023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Fully compliant with hedging strategy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Reduced volatility of financing costs over 5 years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0DCB5AB-5A24-4FAF-BA80-6FA77A7F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9037" y="6239775"/>
            <a:ext cx="367408" cy="276999"/>
          </a:xfrm>
        </p:spPr>
        <p:txBody>
          <a:bodyPr/>
          <a:lstStyle/>
          <a:p>
            <a:fld id="{8371DBFF-AF23-4420-8FAC-53647771A029}" type="slidenum">
              <a:rPr lang="fr-BE" smtClean="0"/>
              <a:pPr/>
              <a:t>20</a:t>
            </a:fld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D160DBE-1D89-487D-DEEA-489B857D72B8}"/>
              </a:ext>
            </a:extLst>
          </p:cNvPr>
          <p:cNvSpPr txBox="1"/>
          <p:nvPr/>
        </p:nvSpPr>
        <p:spPr>
          <a:xfrm>
            <a:off x="10046563" y="2516680"/>
            <a:ext cx="508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2"/>
                </a:solidFill>
              </a:rPr>
              <a:t>75%</a:t>
            </a:r>
            <a:endParaRPr lang="fr-BE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92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and person looking at a shelf&#10;&#10;Description automatically generated">
            <a:extLst>
              <a:ext uri="{FF2B5EF4-FFF2-40B4-BE49-F238E27FC236}">
                <a16:creationId xmlns:a16="http://schemas.microsoft.com/office/drawing/2014/main" id="{C5B33B40-9570-464A-30DE-3C530AB6A3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/>
        </p:blipFill>
        <p:spPr>
          <a:solidFill>
            <a:schemeClr val="bg2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043806-3EBF-4A13-04C9-1BD8FB864590}"/>
              </a:ext>
            </a:extLst>
          </p:cNvPr>
          <p:cNvSpPr/>
          <p:nvPr/>
        </p:nvSpPr>
        <p:spPr>
          <a:xfrm>
            <a:off x="6985964" y="1571420"/>
            <a:ext cx="4661655" cy="37142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76244-604A-B172-794E-A8CF5F532710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FINANCIALS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DDE772-7685-0791-22EA-D903B2676530}"/>
              </a:ext>
            </a:extLst>
          </p:cNvPr>
          <p:cNvSpPr txBox="1"/>
          <p:nvPr/>
        </p:nvSpPr>
        <p:spPr>
          <a:xfrm>
            <a:off x="7578427" y="3070678"/>
            <a:ext cx="3476729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BE" sz="4000" b="1" spc="200" dirty="0">
                <a:solidFill>
                  <a:schemeClr val="bg1"/>
                </a:solidFill>
              </a:rPr>
              <a:t>FINANCIALS</a:t>
            </a:r>
            <a:endParaRPr lang="en-BE" sz="4000" b="1" spc="20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0AC5F3-935F-B71E-A2D8-3A54279FA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7843" r="23654"/>
          <a:stretch/>
        </p:blipFill>
        <p:spPr>
          <a:xfrm>
            <a:off x="7866575" y="-247650"/>
            <a:ext cx="4973126" cy="122123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6961281-6A40-C910-3E6D-E0483771E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5252" t="6249" r="-619"/>
          <a:stretch/>
        </p:blipFill>
        <p:spPr>
          <a:xfrm>
            <a:off x="-326571" y="4303332"/>
            <a:ext cx="1652450" cy="3560402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38A97D3-2B89-9C70-9BE0-432FF5E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9037" y="6239775"/>
            <a:ext cx="367408" cy="276999"/>
          </a:xfrm>
        </p:spPr>
        <p:txBody>
          <a:bodyPr/>
          <a:lstStyle/>
          <a:p>
            <a:fld id="{8371DBFF-AF23-4420-8FAC-53647771A029}" type="slidenum">
              <a:rPr lang="fr-BE" smtClean="0"/>
              <a:pPr/>
              <a:t>21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9114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4323EC-1904-44B3-188F-7E5AAC0FC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17" y="302754"/>
            <a:ext cx="10515600" cy="507831"/>
          </a:xfrm>
        </p:spPr>
        <p:txBody>
          <a:bodyPr/>
          <a:lstStyle/>
          <a:p>
            <a:r>
              <a:rPr lang="en-US" dirty="0"/>
              <a:t>ANNUAL CONSOLIDATED RESULTS</a:t>
            </a:r>
            <a:endParaRPr lang="en-B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6CE090-B4C5-AF4F-D569-A2E1EEC60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22</a:t>
            </a:fld>
            <a:endParaRPr lang="fr-BE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6EA5D73-8CF3-11DC-098D-A31FFACC4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5952" y="825334"/>
            <a:ext cx="741229" cy="14824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A18F8EA-4DFE-7E95-7A0E-8B09F94C00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t="67843" r="30317"/>
          <a:stretch/>
        </p:blipFill>
        <p:spPr>
          <a:xfrm>
            <a:off x="7750961" y="-410645"/>
            <a:ext cx="4539099" cy="12212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F08608-714A-483A-2F05-6AF2C14428EB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FINANCIALS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6" name="Tableau 8">
            <a:extLst>
              <a:ext uri="{FF2B5EF4-FFF2-40B4-BE49-F238E27FC236}">
                <a16:creationId xmlns:a16="http://schemas.microsoft.com/office/drawing/2014/main" id="{5501E303-07A7-B7A5-1A02-A8EB9C593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50471"/>
              </p:ext>
            </p:extLst>
          </p:nvPr>
        </p:nvGraphicFramePr>
        <p:xfrm>
          <a:off x="709777" y="1203074"/>
          <a:ext cx="4667941" cy="4970599"/>
        </p:xfrm>
        <a:graphic>
          <a:graphicData uri="http://schemas.openxmlformats.org/drawingml/2006/table">
            <a:tbl>
              <a:tblPr/>
              <a:tblGrid>
                <a:gridCol w="2203869">
                  <a:extLst>
                    <a:ext uri="{9D8B030D-6E8A-4147-A177-3AD203B41FA5}">
                      <a16:colId xmlns:a16="http://schemas.microsoft.com/office/drawing/2014/main" val="2269599579"/>
                    </a:ext>
                  </a:extLst>
                </a:gridCol>
                <a:gridCol w="900505">
                  <a:extLst>
                    <a:ext uri="{9D8B030D-6E8A-4147-A177-3AD203B41FA5}">
                      <a16:colId xmlns:a16="http://schemas.microsoft.com/office/drawing/2014/main" val="3270465467"/>
                    </a:ext>
                  </a:extLst>
                </a:gridCol>
                <a:gridCol w="900505">
                  <a:extLst>
                    <a:ext uri="{9D8B030D-6E8A-4147-A177-3AD203B41FA5}">
                      <a16:colId xmlns:a16="http://schemas.microsoft.com/office/drawing/2014/main" val="705284098"/>
                    </a:ext>
                  </a:extLst>
                </a:gridCol>
                <a:gridCol w="663062">
                  <a:extLst>
                    <a:ext uri="{9D8B030D-6E8A-4147-A177-3AD203B41FA5}">
                      <a16:colId xmlns:a16="http://schemas.microsoft.com/office/drawing/2014/main" val="3350772457"/>
                    </a:ext>
                  </a:extLst>
                </a:gridCol>
              </a:tblGrid>
              <a:tr h="447506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DB274A"/>
                          </a:solidFill>
                          <a:effectLst/>
                          <a:latin typeface="Calibri" panose="020F0502020204030204" pitchFamily="34" charset="0"/>
                        </a:rPr>
                        <a:t>(€000s)</a:t>
                      </a: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DB274A"/>
                          </a:solidFill>
                          <a:effectLst/>
                          <a:latin typeface="Calibri" panose="020F0502020204030204" pitchFamily="34" charset="0"/>
                        </a:rPr>
                        <a:t>30/09/2023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DB274A"/>
                          </a:solidFill>
                          <a:effectLst/>
                          <a:latin typeface="Calibri" panose="020F0502020204030204" pitchFamily="34" charset="0"/>
                        </a:rPr>
                        <a:t>30/09/2022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100" dirty="0">
                          <a:solidFill>
                            <a:schemeClr val="accent1"/>
                          </a:solidFill>
                        </a:rPr>
                        <a:t>Δ </a:t>
                      </a:r>
                      <a:endParaRPr lang="fr-BE" sz="1100" b="0" i="0" u="none" strike="noStrike" dirty="0">
                        <a:solidFill>
                          <a:srgbClr val="DB274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808790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RENTAL INCOME</a:t>
                      </a: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51,322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47,849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7.3%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08012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Rental related charges</a:t>
                      </a: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-223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684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0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564351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Recovery of property charges</a:t>
                      </a: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956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681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0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27309"/>
                  </a:ext>
                </a:extLst>
              </a:tr>
              <a:tr h="3925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Rental related charges and taxes not recovered</a:t>
                      </a: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-312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-108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0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896295"/>
                  </a:ext>
                </a:extLst>
              </a:tr>
              <a:tr h="3925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Other revenue and rental related charges</a:t>
                      </a: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-26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-239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0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344109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PROPERTY RESULT</a:t>
                      </a: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51,716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48,867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5.8%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014227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Property charges</a:t>
                      </a: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-4,633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-4,004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0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63858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Corporate overheads</a:t>
                      </a: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-4,656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-4,482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0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667289"/>
                  </a:ext>
                </a:extLst>
              </a:tr>
              <a:tr h="4211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OPERATING RESULT BEFORE RESULT ON PORTFOLIO</a:t>
                      </a: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42,427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40,381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5.1%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450990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1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Operating margin</a:t>
                      </a: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1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82.7%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1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84.4%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1" i="1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844996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Financial </a:t>
                      </a:r>
                      <a:r>
                        <a:rPr lang="fr-BE" sz="1100" b="0" i="0" u="none" strike="noStrike" dirty="0" err="1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income</a:t>
                      </a:r>
                      <a:endParaRPr lang="fr-BE" sz="1100" b="0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765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0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155215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Net Interest charges</a:t>
                      </a: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-6,157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-5,710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0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416910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Other financial charges</a:t>
                      </a: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-685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-554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0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366109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Taxes </a:t>
                      </a: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-342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-477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0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646135"/>
                  </a:ext>
                </a:extLst>
              </a:tr>
              <a:tr h="276400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EPRA EARNINGS</a:t>
                      </a: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36,009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33,773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6.6%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935344"/>
                  </a:ext>
                </a:extLst>
              </a:tr>
            </a:tbl>
          </a:graphicData>
        </a:graphic>
      </p:graphicFrame>
      <p:graphicFrame>
        <p:nvGraphicFramePr>
          <p:cNvPr id="9" name="Tableau 12">
            <a:extLst>
              <a:ext uri="{FF2B5EF4-FFF2-40B4-BE49-F238E27FC236}">
                <a16:creationId xmlns:a16="http://schemas.microsoft.com/office/drawing/2014/main" id="{106C28AB-B20A-88EA-437C-08CC06E75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615556"/>
              </p:ext>
            </p:extLst>
          </p:nvPr>
        </p:nvGraphicFramePr>
        <p:xfrm>
          <a:off x="5854931" y="1203074"/>
          <a:ext cx="5414106" cy="3995133"/>
        </p:xfrm>
        <a:graphic>
          <a:graphicData uri="http://schemas.openxmlformats.org/drawingml/2006/table">
            <a:tbl>
              <a:tblPr/>
              <a:tblGrid>
                <a:gridCol w="2937608">
                  <a:extLst>
                    <a:ext uri="{9D8B030D-6E8A-4147-A177-3AD203B41FA5}">
                      <a16:colId xmlns:a16="http://schemas.microsoft.com/office/drawing/2014/main" val="60680275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3508042010"/>
                    </a:ext>
                  </a:extLst>
                </a:gridCol>
                <a:gridCol w="1000125">
                  <a:extLst>
                    <a:ext uri="{9D8B030D-6E8A-4147-A177-3AD203B41FA5}">
                      <a16:colId xmlns:a16="http://schemas.microsoft.com/office/drawing/2014/main" val="882374594"/>
                    </a:ext>
                  </a:extLst>
                </a:gridCol>
                <a:gridCol w="571498">
                  <a:extLst>
                    <a:ext uri="{9D8B030D-6E8A-4147-A177-3AD203B41FA5}">
                      <a16:colId xmlns:a16="http://schemas.microsoft.com/office/drawing/2014/main" val="2745995640"/>
                    </a:ext>
                  </a:extLst>
                </a:gridCol>
              </a:tblGrid>
              <a:tr h="4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0" i="0" u="none" strike="noStrike" dirty="0">
                          <a:solidFill>
                            <a:srgbClr val="DB274A"/>
                          </a:solidFill>
                          <a:effectLst/>
                          <a:latin typeface="Calibri" panose="020F0502020204030204" pitchFamily="34" charset="0"/>
                        </a:rPr>
                        <a:t>(€000s)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1" i="0" u="none" strike="noStrike" dirty="0">
                          <a:solidFill>
                            <a:srgbClr val="DB274A"/>
                          </a:solidFill>
                          <a:effectLst/>
                          <a:latin typeface="Calibri" panose="020F0502020204030204" pitchFamily="34" charset="0"/>
                        </a:rPr>
                        <a:t>30/09/2023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0" i="0" u="none" strike="noStrike" dirty="0">
                          <a:solidFill>
                            <a:srgbClr val="DB274A"/>
                          </a:solidFill>
                          <a:effectLst/>
                          <a:latin typeface="Calibri" panose="020F0502020204030204" pitchFamily="34" charset="0"/>
                        </a:rPr>
                        <a:t>30/09/2022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dirty="0">
                          <a:solidFill>
                            <a:schemeClr val="accent1"/>
                          </a:solidFill>
                        </a:rPr>
                        <a:t>Δ</a:t>
                      </a:r>
                      <a:endParaRPr lang="fr-BE" sz="1100" b="0" i="0" u="none" strike="noStrike" dirty="0">
                        <a:solidFill>
                          <a:srgbClr val="DB274A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356953"/>
                  </a:ext>
                </a:extLst>
              </a:tr>
              <a:tr h="266998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EPRA EARNINGS</a:t>
                      </a:r>
                    </a:p>
                  </a:txBody>
                  <a:tcPr marL="4073" marR="4073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36,009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33,773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6.6%</a:t>
                      </a:r>
                    </a:p>
                  </a:txBody>
                  <a:tcPr marL="4073" marR="48880" marT="407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086751"/>
                  </a:ext>
                </a:extLst>
              </a:tr>
              <a:tr h="2982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Result on sales of investment properties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-159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0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45330"/>
                  </a:ext>
                </a:extLst>
              </a:tr>
              <a:tr h="2594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Change in the fair value of investment properties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-745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23,800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0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002917"/>
                  </a:ext>
                </a:extLst>
              </a:tr>
              <a:tr h="399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Change in fair value of financial assets and liabilities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-1,543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38,135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0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798757"/>
                  </a:ext>
                </a:extLst>
              </a:tr>
              <a:tr h="341534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Deferred tax 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-4,896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0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016122"/>
                  </a:ext>
                </a:extLst>
              </a:tr>
              <a:tr h="296523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1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NET RESULT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33,806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90,653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-62.7%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852763"/>
                  </a:ext>
                </a:extLst>
              </a:tr>
              <a:tr h="261543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0" i="0" u="none" strike="noStrike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720271"/>
                  </a:ext>
                </a:extLst>
              </a:tr>
              <a:tr h="399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EPRA Earnings per share (euros)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5.46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5.12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1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761848"/>
                  </a:ext>
                </a:extLst>
              </a:tr>
              <a:tr h="2674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Net result per share (euros)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5.13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13.74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1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14400"/>
                  </a:ext>
                </a:extLst>
              </a:tr>
              <a:tr h="333271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0" i="0" u="none" strike="noStrike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171378"/>
                  </a:ext>
                </a:extLst>
              </a:tr>
              <a:tr h="399772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Number of shares</a:t>
                      </a:r>
                    </a:p>
                  </a:txBody>
                  <a:tcPr marL="6718" marR="6718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6,595,985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6,595,985</a:t>
                      </a: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100" b="1" i="0" u="none" strike="noStrike" dirty="0">
                        <a:solidFill>
                          <a:srgbClr val="47536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18" marR="80620" marT="67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7728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1964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F800-DA8D-C9AB-7A2F-2B0127FCB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YEAR-END BALANCE SHEET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613A9-F526-85B9-B499-18947640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23</a:t>
            </a:fld>
            <a:endParaRPr lang="fr-B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77C607-8F75-EA61-4AB7-C38E77B65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240627"/>
            <a:ext cx="741229" cy="14824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DD4E37A-069F-97F5-BEEA-DBA9EAC850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t="67843" r="30317"/>
          <a:stretch/>
        </p:blipFill>
        <p:spPr>
          <a:xfrm>
            <a:off x="7866575" y="-247650"/>
            <a:ext cx="4539099" cy="1221230"/>
          </a:xfrm>
          <a:prstGeom prst="rect">
            <a:avLst/>
          </a:prstGeom>
        </p:spPr>
      </p:pic>
      <p:pic>
        <p:nvPicPr>
          <p:cNvPr id="16" name="Content Placeholder 15" descr="A couple of women holding shopping bags&#10;&#10;Description automatically generated">
            <a:extLst>
              <a:ext uri="{FF2B5EF4-FFF2-40B4-BE49-F238E27FC236}">
                <a16:creationId xmlns:a16="http://schemas.microsoft.com/office/drawing/2014/main" id="{A7DB2B55-4478-840C-E8E4-731A79BD1C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34" r="6834"/>
          <a:stretch/>
        </p:blipFill>
        <p:spPr>
          <a:xfrm>
            <a:off x="-1784687" y="2036002"/>
            <a:ext cx="7232997" cy="482199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E6C846-E51C-C01C-BC66-4A62B918BA45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FINANCIALS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FBA6442C-E7DB-6771-20AC-FA0FBEC67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641021"/>
              </p:ext>
            </p:extLst>
          </p:nvPr>
        </p:nvGraphicFramePr>
        <p:xfrm>
          <a:off x="6200775" y="2109563"/>
          <a:ext cx="5153025" cy="337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125084607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68510634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3925511068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ctr"/>
                      <a:endParaRPr lang="fr-BE" sz="14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b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30/09/2023</a:t>
                      </a:r>
                      <a:endParaRPr lang="fr-BE" sz="14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4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30/09/2022</a:t>
                      </a:r>
                      <a:endParaRPr lang="fr-BE" sz="14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7849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Total balance sheet (€ million)</a:t>
                      </a:r>
                    </a:p>
                  </a:txBody>
                  <a:tcPr marL="90000" marR="90000" marT="46800" marB="4680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786.5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783.3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7293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Total portfolio (€ million)</a:t>
                      </a:r>
                    </a:p>
                  </a:txBody>
                  <a:tcPr marL="90000" marR="90000" marT="46800" marB="4680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740.9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738.9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12592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endParaRPr lang="fr-BE" sz="14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4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4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564518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Total equity (€ million)</a:t>
                      </a:r>
                    </a:p>
                  </a:txBody>
                  <a:tcPr marL="90000" marR="90000" marT="46800" marB="4680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444.8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437.0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358216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IFRS NAV (€/share)</a:t>
                      </a:r>
                    </a:p>
                  </a:txBody>
                  <a:tcPr marL="90000" marR="90000" marT="46800" marB="4680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67.43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66.25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76838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EPRA NTA (€/share)</a:t>
                      </a:r>
                    </a:p>
                  </a:txBody>
                  <a:tcPr marL="90000" marR="90000" marT="46800" marB="4680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63.59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62.35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991191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ctr"/>
                      <a:endParaRPr lang="fr-BE" sz="14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0000" marR="90000" marT="46800" marB="4680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4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BE" sz="1400" b="0" i="0" u="none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53375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Total debt (€ million)</a:t>
                      </a:r>
                    </a:p>
                  </a:txBody>
                  <a:tcPr marL="90000" marR="90000" marT="46800" marB="4680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320.5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326.7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645626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Debt Ratio</a:t>
                      </a:r>
                    </a:p>
                  </a:txBody>
                  <a:tcPr marL="90000" marR="90000" marT="46800" marB="4680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44.0</a:t>
                      </a:r>
                      <a:r>
                        <a:rPr lang="en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44.9</a:t>
                      </a:r>
                      <a:r>
                        <a:rPr lang="en-BE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%</a:t>
                      </a: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99896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EPRA LTV</a:t>
                      </a:r>
                    </a:p>
                  </a:txBody>
                  <a:tcPr marL="90000" marR="90000" marT="46800" marB="4680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43.4%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400" b="0" i="0" u="none" strike="noStrike" dirty="0">
                          <a:solidFill>
                            <a:srgbClr val="47536C"/>
                          </a:solidFill>
                          <a:effectLst/>
                          <a:latin typeface="+mn-lt"/>
                        </a:rPr>
                        <a:t>44.4%</a:t>
                      </a:r>
                      <a:endParaRPr lang="en-BE" sz="1400" b="0" i="0" u="none" strike="noStrike" dirty="0">
                        <a:solidFill>
                          <a:srgbClr val="47536C"/>
                        </a:solidFill>
                        <a:effectLst/>
                        <a:latin typeface="+mn-lt"/>
                      </a:endParaRPr>
                    </a:p>
                  </a:txBody>
                  <a:tcPr marL="9525" marR="85725" marT="9525" marB="0" anchor="ctr"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0002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3845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3721EF1-FA73-01CA-D4C8-49FB71B622C5}"/>
              </a:ext>
            </a:extLst>
          </p:cNvPr>
          <p:cNvSpPr/>
          <p:nvPr/>
        </p:nvSpPr>
        <p:spPr>
          <a:xfrm>
            <a:off x="5756417" y="6111231"/>
            <a:ext cx="2776342" cy="7467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37E8BD-02A8-2F68-A0F7-BAF3C889524D}"/>
              </a:ext>
            </a:extLst>
          </p:cNvPr>
          <p:cNvSpPr/>
          <p:nvPr/>
        </p:nvSpPr>
        <p:spPr>
          <a:xfrm>
            <a:off x="6519134" y="402782"/>
            <a:ext cx="7699369" cy="5464618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0289E-88AE-7157-91C3-7EBBC84CD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65" y="190155"/>
            <a:ext cx="6386565" cy="923330"/>
          </a:xfrm>
        </p:spPr>
        <p:txBody>
          <a:bodyPr/>
          <a:lstStyle/>
          <a:p>
            <a:r>
              <a:rPr lang="en-US" dirty="0"/>
              <a:t>SHARE PRICE </a:t>
            </a:r>
            <a:br>
              <a:rPr lang="en-US" dirty="0"/>
            </a:br>
            <a:r>
              <a:rPr lang="en-US" dirty="0"/>
              <a:t>&amp; DIVIDEND POLICY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4610E-5EA0-D121-F2EE-D0B57783E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24</a:t>
            </a:fld>
            <a:endParaRPr lang="fr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09F467B-1A0B-288B-EE48-ACAEB9A41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67843" r="30317"/>
          <a:stretch/>
        </p:blipFill>
        <p:spPr>
          <a:xfrm>
            <a:off x="7866575" y="-675192"/>
            <a:ext cx="4539099" cy="1221230"/>
          </a:xfrm>
          <a:prstGeom prst="rect">
            <a:avLst/>
          </a:prstGeom>
        </p:spPr>
      </p:pic>
      <p:graphicFrame>
        <p:nvGraphicFramePr>
          <p:cNvPr id="14" name="Tableau 7">
            <a:extLst>
              <a:ext uri="{FF2B5EF4-FFF2-40B4-BE49-F238E27FC236}">
                <a16:creationId xmlns:a16="http://schemas.microsoft.com/office/drawing/2014/main" id="{6BDE5056-3DBD-6537-AE1E-300CBDAD72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827179"/>
              </p:ext>
            </p:extLst>
          </p:nvPr>
        </p:nvGraphicFramePr>
        <p:xfrm>
          <a:off x="520702" y="1486197"/>
          <a:ext cx="4781550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04348">
                  <a:extLst>
                    <a:ext uri="{9D8B030D-6E8A-4147-A177-3AD203B41FA5}">
                      <a16:colId xmlns:a16="http://schemas.microsoft.com/office/drawing/2014/main" val="2125084607"/>
                    </a:ext>
                  </a:extLst>
                </a:gridCol>
                <a:gridCol w="982851">
                  <a:extLst>
                    <a:ext uri="{9D8B030D-6E8A-4147-A177-3AD203B41FA5}">
                      <a16:colId xmlns:a16="http://schemas.microsoft.com/office/drawing/2014/main" val="268510634"/>
                    </a:ext>
                  </a:extLst>
                </a:gridCol>
                <a:gridCol w="1194351">
                  <a:extLst>
                    <a:ext uri="{9D8B030D-6E8A-4147-A177-3AD203B41FA5}">
                      <a16:colId xmlns:a16="http://schemas.microsoft.com/office/drawing/2014/main" val="3925511068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ctr"/>
                      <a:endParaRPr lang="fr-BE" sz="1400" b="1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>
                          <a:solidFill>
                            <a:schemeClr val="accent1"/>
                          </a:solidFill>
                        </a:rPr>
                        <a:t>30/09/23</a:t>
                      </a:r>
                      <a:endParaRPr lang="en-BE" sz="1400" b="1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30/09/22</a:t>
                      </a:r>
                      <a:endParaRPr lang="en-BE" sz="14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7849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Closing Price</a:t>
                      </a:r>
                      <a:endParaRPr lang="en-BE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41.30€</a:t>
                      </a:r>
                      <a:endParaRPr lang="en-BE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50.70€</a:t>
                      </a:r>
                      <a:endParaRPr lang="en-BE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7293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Premium/discount (EPRA NTA)</a:t>
                      </a:r>
                      <a:endParaRPr lang="en-BE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-38.8%</a:t>
                      </a:r>
                      <a:endParaRPr lang="en-BE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-23.5%</a:t>
                      </a:r>
                      <a:endParaRPr lang="en-BE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53375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Market cap (€ million)</a:t>
                      </a:r>
                      <a:endParaRPr lang="en-BE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272.4</a:t>
                      </a:r>
                      <a:endParaRPr lang="en-BE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334.4</a:t>
                      </a:r>
                      <a:endParaRPr lang="en-BE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645626"/>
                  </a:ext>
                </a:extLst>
              </a:tr>
              <a:tr h="301297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Dividend per share</a:t>
                      </a:r>
                      <a:endParaRPr lang="en-BE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4.15*</a:t>
                      </a:r>
                      <a:endParaRPr lang="en-BE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3.95</a:t>
                      </a:r>
                      <a:endParaRPr lang="en-BE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10061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Dividend yield</a:t>
                      </a:r>
                      <a:endParaRPr lang="en-BE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10%*</a:t>
                      </a:r>
                      <a:endParaRPr lang="en-BE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2"/>
                          </a:solidFill>
                        </a:rPr>
                        <a:t>7,8%</a:t>
                      </a:r>
                      <a:endParaRPr lang="en-BE" sz="1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598208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4E85685A-5A56-12FE-E2C6-4E82C933A73F}"/>
              </a:ext>
            </a:extLst>
          </p:cNvPr>
          <p:cNvGrpSpPr/>
          <p:nvPr/>
        </p:nvGrpSpPr>
        <p:grpSpPr>
          <a:xfrm>
            <a:off x="7647371" y="5352927"/>
            <a:ext cx="3765934" cy="372433"/>
            <a:chOff x="7976092" y="4779105"/>
            <a:chExt cx="3765934" cy="37243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AD1340-57A6-141F-D429-709326275444}"/>
                </a:ext>
              </a:extLst>
            </p:cNvPr>
            <p:cNvSpPr/>
            <p:nvPr/>
          </p:nvSpPr>
          <p:spPr>
            <a:xfrm>
              <a:off x="7976092" y="4895645"/>
              <a:ext cx="144000" cy="144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F6567529-82B0-B9C7-1707-C127B0D1EF81}"/>
                </a:ext>
              </a:extLst>
            </p:cNvPr>
            <p:cNvSpPr txBox="1">
              <a:spLocks/>
            </p:cNvSpPr>
            <p:nvPr/>
          </p:nvSpPr>
          <p:spPr>
            <a:xfrm>
              <a:off x="8156093" y="4782206"/>
              <a:ext cx="1203568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1000" dirty="0"/>
                <a:t>EPRA Retail Europe total return index</a:t>
              </a:r>
              <a:endParaRPr lang="en-BE" sz="100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948852F-3D79-CC56-A277-D08A28BE70B4}"/>
                </a:ext>
              </a:extLst>
            </p:cNvPr>
            <p:cNvSpPr/>
            <p:nvPr/>
          </p:nvSpPr>
          <p:spPr>
            <a:xfrm>
              <a:off x="9454070" y="4895645"/>
              <a:ext cx="144000" cy="144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E20DB39D-A78A-568D-7834-0EF596AD9CDF}"/>
                </a:ext>
              </a:extLst>
            </p:cNvPr>
            <p:cNvSpPr txBox="1">
              <a:spLocks/>
            </p:cNvSpPr>
            <p:nvPr/>
          </p:nvSpPr>
          <p:spPr>
            <a:xfrm>
              <a:off x="9634070" y="4782206"/>
              <a:ext cx="989125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1000" dirty="0"/>
                <a:t>BEL 20 total return index</a:t>
              </a:r>
              <a:endParaRPr lang="en-BE" sz="100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34B8334-0852-0AFA-DCBA-EB343664A6AF}"/>
                </a:ext>
              </a:extLst>
            </p:cNvPr>
            <p:cNvSpPr/>
            <p:nvPr/>
          </p:nvSpPr>
          <p:spPr>
            <a:xfrm>
              <a:off x="10616048" y="4892544"/>
              <a:ext cx="144000" cy="14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347A17E4-6AD0-5278-8985-B6DE8FFFDAAD}"/>
                </a:ext>
              </a:extLst>
            </p:cNvPr>
            <p:cNvSpPr txBox="1">
              <a:spLocks/>
            </p:cNvSpPr>
            <p:nvPr/>
          </p:nvSpPr>
          <p:spPr>
            <a:xfrm>
              <a:off x="10796048" y="4779105"/>
              <a:ext cx="945978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fr-FR" sz="1000" dirty="0"/>
                <a:t>Ascencio total return index</a:t>
              </a:r>
              <a:endParaRPr lang="en-BE" sz="10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B86995C-1C8D-2019-CD25-095FD8887862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FINANCIALS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1B09A67-7D3F-C928-DC4A-25F5A0EB4E18}"/>
              </a:ext>
            </a:extLst>
          </p:cNvPr>
          <p:cNvSpPr txBox="1">
            <a:spLocks/>
          </p:cNvSpPr>
          <p:nvPr/>
        </p:nvSpPr>
        <p:spPr>
          <a:xfrm>
            <a:off x="269999" y="3298322"/>
            <a:ext cx="2228211" cy="2446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100" dirty="0">
                <a:solidFill>
                  <a:srgbClr val="364055"/>
                </a:solidFill>
              </a:rPr>
              <a:t>* Dividend proposed at the AGM</a:t>
            </a:r>
            <a:endParaRPr lang="en-BE" sz="1100" dirty="0">
              <a:solidFill>
                <a:srgbClr val="364055"/>
              </a:solidFill>
            </a:endParaRP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0559EF3B-F284-E315-9F3F-A99F3596101D}"/>
              </a:ext>
            </a:extLst>
          </p:cNvPr>
          <p:cNvSpPr txBox="1">
            <a:spLocks/>
          </p:cNvSpPr>
          <p:nvPr/>
        </p:nvSpPr>
        <p:spPr>
          <a:xfrm>
            <a:off x="5814167" y="6286316"/>
            <a:ext cx="2776342" cy="35240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fr-BE" sz="2000" dirty="0">
                <a:solidFill>
                  <a:schemeClr val="bg1"/>
                </a:solidFill>
              </a:rPr>
              <a:t>Pay-out ratio : 78.0%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75090085-5855-98FD-98AB-66077912A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56703" y="614923"/>
            <a:ext cx="4532538" cy="228552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9049C74D-FD1E-4C96-E7F2-67826DF84E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42040" y="3045593"/>
            <a:ext cx="4454371" cy="224611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F61AC29D-4DFE-B2BC-DA98-55AC4011C4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0702" y="1225718"/>
            <a:ext cx="741229" cy="14824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78E7389-B1ED-D4F8-3642-EA2BDEAD4FDD}"/>
              </a:ext>
            </a:extLst>
          </p:cNvPr>
          <p:cNvSpPr txBox="1"/>
          <p:nvPr/>
        </p:nvSpPr>
        <p:spPr>
          <a:xfrm rot="16200000">
            <a:off x="6564781" y="3831193"/>
            <a:ext cx="1159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2"/>
                </a:solidFill>
              </a:rPr>
              <a:t>2021-2022</a:t>
            </a:r>
            <a:endParaRPr lang="fr-BE" sz="1600" dirty="0">
              <a:solidFill>
                <a:schemeClr val="tx2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DB4ACB-6CFC-44C4-5C6B-7134A1FF2FA1}"/>
              </a:ext>
            </a:extLst>
          </p:cNvPr>
          <p:cNvSpPr txBox="1"/>
          <p:nvPr/>
        </p:nvSpPr>
        <p:spPr>
          <a:xfrm rot="16200000">
            <a:off x="6486809" y="1448695"/>
            <a:ext cx="1159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tx2"/>
                </a:solidFill>
              </a:rPr>
              <a:t>2022-2023</a:t>
            </a:r>
            <a:endParaRPr lang="fr-BE" sz="1600" dirty="0">
              <a:solidFill>
                <a:schemeClr val="tx2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4674AF9-DE45-3CA9-D37D-91040B9545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1742" y="3687709"/>
            <a:ext cx="5036669" cy="294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5742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8B419-AD1D-0FE8-AAD0-31A65C313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25</a:t>
            </a:fld>
            <a:endParaRPr lang="fr-BE" dirty="0"/>
          </a:p>
        </p:txBody>
      </p:sp>
      <p:pic>
        <p:nvPicPr>
          <p:cNvPr id="3" name="Picture Placeholder 2" descr="A person and a child looking at a shirt&#10;&#10;Description automatically generated">
            <a:extLst>
              <a:ext uri="{FF2B5EF4-FFF2-40B4-BE49-F238E27FC236}">
                <a16:creationId xmlns:a16="http://schemas.microsoft.com/office/drawing/2014/main" id="{E82A0944-0D36-B6B4-F95B-DD281C736A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>
            <a:fillRect/>
          </a:stretch>
        </p:blipFill>
        <p:spPr>
          <a:solidFill>
            <a:schemeClr val="bg2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F5A1A3-9B55-5F69-5720-15D193A035A5}"/>
              </a:ext>
            </a:extLst>
          </p:cNvPr>
          <p:cNvSpPr/>
          <p:nvPr/>
        </p:nvSpPr>
        <p:spPr>
          <a:xfrm>
            <a:off x="6985964" y="1571420"/>
            <a:ext cx="4661655" cy="37142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DEBA9A-AF0C-A63B-2F03-1B474219B37F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OUTLOOK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D3470B-7494-23F3-2B41-133011600A6E}"/>
              </a:ext>
            </a:extLst>
          </p:cNvPr>
          <p:cNvSpPr txBox="1"/>
          <p:nvPr/>
        </p:nvSpPr>
        <p:spPr>
          <a:xfrm>
            <a:off x="7578427" y="3070678"/>
            <a:ext cx="3476729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BE" sz="4000" b="1" spc="200" dirty="0">
                <a:solidFill>
                  <a:schemeClr val="bg1"/>
                </a:solidFill>
              </a:rPr>
              <a:t>OUTLOOK</a:t>
            </a:r>
            <a:endParaRPr lang="en-BE" sz="4000" b="1" spc="200" dirty="0">
              <a:solidFill>
                <a:schemeClr val="bg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F6E3864-1D6B-431E-8E6F-592631B2AA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7843" r="23654"/>
          <a:stretch/>
        </p:blipFill>
        <p:spPr>
          <a:xfrm>
            <a:off x="7866575" y="-247650"/>
            <a:ext cx="4973126" cy="122123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9D18039-499E-67F1-E902-6DCB9550A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5252" t="6249" r="-619"/>
          <a:stretch/>
        </p:blipFill>
        <p:spPr>
          <a:xfrm>
            <a:off x="-326571" y="4303332"/>
            <a:ext cx="1652450" cy="35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6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48C39C-585D-243E-76F4-85AD26950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24" y="685901"/>
            <a:ext cx="11340576" cy="92333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BE" dirty="0"/>
              <a:t>Stick to its </a:t>
            </a:r>
            <a:br>
              <a:rPr lang="fr-BE" dirty="0"/>
            </a:br>
            <a:r>
              <a:rPr lang="fr-BE" dirty="0"/>
              <a:t>strategic vision</a:t>
            </a:r>
            <a:endParaRPr lang="en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5029CA-51C4-E2F7-DA79-47E24A085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78986" cy="2128531"/>
          </a:xfrm>
        </p:spPr>
        <p:txBody>
          <a:bodyPr wrap="square"/>
          <a:lstStyle/>
          <a:p>
            <a:r>
              <a:rPr lang="en-US" dirty="0"/>
              <a:t>Proactive portfolio management</a:t>
            </a:r>
          </a:p>
          <a:p>
            <a:r>
              <a:rPr lang="en-US" dirty="0"/>
              <a:t>Customer-centric approach</a:t>
            </a:r>
          </a:p>
          <a:p>
            <a:r>
              <a:rPr lang="en-US" dirty="0"/>
              <a:t>Selective investment policy</a:t>
            </a:r>
          </a:p>
          <a:p>
            <a:r>
              <a:rPr lang="en-US" dirty="0"/>
              <a:t>Developing a team of highly qualified professionals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80F6EF-2CA3-3B62-A98E-732CA0E4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26</a:t>
            </a:fld>
            <a:endParaRPr lang="fr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532D30-D739-D3EE-5FF2-19E4899ECE73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OUTLOOK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9" name="Picture 8" descr="A person looking at a shelf of beverages&#10;&#10;Description automatically generated">
            <a:extLst>
              <a:ext uri="{FF2B5EF4-FFF2-40B4-BE49-F238E27FC236}">
                <a16:creationId xmlns:a16="http://schemas.microsoft.com/office/drawing/2014/main" id="{2DD60AC9-ADE9-2351-23F4-944F891DD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r="-13095"/>
          <a:stretch/>
        </p:blipFill>
        <p:spPr>
          <a:xfrm>
            <a:off x="6045800" y="811020"/>
            <a:ext cx="7229138" cy="4819425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97219BCC-E424-6202-83A2-D4DFE5160B70}"/>
              </a:ext>
            </a:extLst>
          </p:cNvPr>
          <p:cNvSpPr txBox="1">
            <a:spLocks/>
          </p:cNvSpPr>
          <p:nvPr/>
        </p:nvSpPr>
        <p:spPr>
          <a:xfrm>
            <a:off x="546624" y="4302128"/>
            <a:ext cx="5499175" cy="133882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250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fr-BE" dirty="0"/>
              <a:t>Preservation of a strong balance sheet structure </a:t>
            </a:r>
          </a:p>
          <a:p>
            <a:r>
              <a:rPr lang="fr-BE" dirty="0"/>
              <a:t>    &amp; sufficient liquidity</a:t>
            </a:r>
            <a:endParaRPr lang="en-BE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02FB7D4-5273-4EEE-ABC4-CF3A36DDE1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67843" r="30317"/>
          <a:stretch/>
        </p:blipFill>
        <p:spPr>
          <a:xfrm>
            <a:off x="7866575" y="-247650"/>
            <a:ext cx="4539099" cy="12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22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in a hat in a store&#10;&#10;Description automatically generated">
            <a:extLst>
              <a:ext uri="{FF2B5EF4-FFF2-40B4-BE49-F238E27FC236}">
                <a16:creationId xmlns:a16="http://schemas.microsoft.com/office/drawing/2014/main" id="{163D41DD-6A47-9E5E-FBE5-564DFDB7C1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644F4-0696-4273-D2D8-AE2E71557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27</a:t>
            </a:fld>
            <a:endParaRPr lang="fr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3C5482-194F-6EC1-903C-DE04BC44E10E}"/>
              </a:ext>
            </a:extLst>
          </p:cNvPr>
          <p:cNvSpPr/>
          <p:nvPr/>
        </p:nvSpPr>
        <p:spPr>
          <a:xfrm>
            <a:off x="6985964" y="1571420"/>
            <a:ext cx="4661655" cy="37142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3950CF-1FB4-8A29-E534-EDB719935AEB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Q &amp; A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62D315-561D-5C78-3F2D-36D95D3E9EBE}"/>
              </a:ext>
            </a:extLst>
          </p:cNvPr>
          <p:cNvSpPr txBox="1"/>
          <p:nvPr/>
        </p:nvSpPr>
        <p:spPr>
          <a:xfrm>
            <a:off x="7578427" y="3070678"/>
            <a:ext cx="3476729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BE" sz="4000" b="1" spc="200" dirty="0">
                <a:solidFill>
                  <a:schemeClr val="bg1"/>
                </a:solidFill>
              </a:rPr>
              <a:t>Q &amp; A</a:t>
            </a:r>
            <a:endParaRPr lang="en-BE" sz="4000" b="1" spc="200" dirty="0">
              <a:solidFill>
                <a:schemeClr val="bg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32A8CC-F0CE-451E-E1B3-B6D9BF16EB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7843" r="23654"/>
          <a:stretch/>
        </p:blipFill>
        <p:spPr>
          <a:xfrm>
            <a:off x="7866575" y="-247650"/>
            <a:ext cx="4973126" cy="122123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62B2B8E-A78A-7C1F-45FE-C99D420A0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5252" t="6249" r="-619"/>
          <a:stretch/>
        </p:blipFill>
        <p:spPr>
          <a:xfrm>
            <a:off x="-326571" y="4303332"/>
            <a:ext cx="1652450" cy="35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68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7E03CB-8F0B-1D0F-B513-A242F972E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28</a:t>
            </a:fld>
            <a:endParaRPr lang="fr-BE" dirty="0"/>
          </a:p>
        </p:txBody>
      </p:sp>
      <p:pic>
        <p:nvPicPr>
          <p:cNvPr id="10" name="Picture Placeholder 9" descr="A person in a grocery store&#10;&#10;Description automatically generated">
            <a:extLst>
              <a:ext uri="{FF2B5EF4-FFF2-40B4-BE49-F238E27FC236}">
                <a16:creationId xmlns:a16="http://schemas.microsoft.com/office/drawing/2014/main" id="{F329AB71-AE65-4626-A290-3493E03A72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>
            <a:fillRect/>
          </a:stretch>
        </p:blipFill>
        <p:spPr>
          <a:solidFill>
            <a:schemeClr val="bg2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CAF5A1-658E-F008-C6FE-88E7DE174A9E}"/>
              </a:ext>
            </a:extLst>
          </p:cNvPr>
          <p:cNvSpPr/>
          <p:nvPr/>
        </p:nvSpPr>
        <p:spPr>
          <a:xfrm>
            <a:off x="6985964" y="1571420"/>
            <a:ext cx="4661655" cy="37142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253BC-70BD-5F8F-CAF8-DC7C19F9E807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APPENDIX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41C6B-5CB9-30DC-BE71-9891FB11258B}"/>
              </a:ext>
            </a:extLst>
          </p:cNvPr>
          <p:cNvSpPr txBox="1"/>
          <p:nvPr/>
        </p:nvSpPr>
        <p:spPr>
          <a:xfrm>
            <a:off x="7578427" y="3070678"/>
            <a:ext cx="3476729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BE" sz="4000" b="1" spc="200" dirty="0">
                <a:solidFill>
                  <a:schemeClr val="bg1"/>
                </a:solidFill>
              </a:rPr>
              <a:t>APPENDIX</a:t>
            </a:r>
            <a:endParaRPr lang="en-BE" sz="4000" b="1" spc="200" dirty="0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D20A651-BA93-1058-CEE4-1F2F1ED05B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7843" r="23654"/>
          <a:stretch/>
        </p:blipFill>
        <p:spPr>
          <a:xfrm>
            <a:off x="7866575" y="-247650"/>
            <a:ext cx="4973126" cy="122123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782BD0E-08BC-188E-DBF8-41DB91DD84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5252" t="6249" r="-619"/>
          <a:stretch/>
        </p:blipFill>
        <p:spPr>
          <a:xfrm>
            <a:off x="-326571" y="4303332"/>
            <a:ext cx="1652450" cy="35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76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2708E6-FCAE-B17C-4D0D-D030F2C96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  <a:endParaRPr lang="en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B16340-C123-E124-5B05-2659DB79C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114550" cy="729943"/>
          </a:xfrm>
        </p:spPr>
        <p:txBody>
          <a:bodyPr/>
          <a:lstStyle/>
          <a:p>
            <a:r>
              <a:rPr lang="en-US" b="1" dirty="0"/>
              <a:t>2006</a:t>
            </a:r>
            <a:br>
              <a:rPr lang="en-US" dirty="0"/>
            </a:br>
            <a:r>
              <a:rPr lang="fr-FR" sz="1600" dirty="0"/>
              <a:t>Creation of Ascencio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07777D-1CAE-52C5-0259-F310FBDCA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29</a:t>
            </a:fld>
            <a:endParaRPr lang="fr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8EE4DCE-0B3B-612C-FFC1-9F96B1435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240627"/>
            <a:ext cx="741229" cy="148246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7BB00EF-86D3-6FC1-AE73-B0E819D089F9}"/>
              </a:ext>
            </a:extLst>
          </p:cNvPr>
          <p:cNvSpPr txBox="1">
            <a:spLocks/>
          </p:cNvSpPr>
          <p:nvPr/>
        </p:nvSpPr>
        <p:spPr>
          <a:xfrm>
            <a:off x="3450462" y="1825625"/>
            <a:ext cx="2114550" cy="81253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2007</a:t>
            </a:r>
            <a:br>
              <a:rPr lang="en-US" dirty="0"/>
            </a:br>
            <a:r>
              <a:rPr lang="fr-FR" sz="1600" dirty="0"/>
              <a:t>Ascencio is listed on Euronext Brussels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4C0291D-1E3A-EA4E-497C-52CFBDABD2DB}"/>
              </a:ext>
            </a:extLst>
          </p:cNvPr>
          <p:cNvSpPr txBox="1">
            <a:spLocks/>
          </p:cNvSpPr>
          <p:nvPr/>
        </p:nvSpPr>
        <p:spPr>
          <a:xfrm>
            <a:off x="6062724" y="1825625"/>
            <a:ext cx="1598104" cy="8125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2010</a:t>
            </a:r>
            <a:br>
              <a:rPr lang="en-US" dirty="0"/>
            </a:br>
            <a:r>
              <a:rPr lang="fr-FR" sz="1600" dirty="0"/>
              <a:t>Acquisition of </a:t>
            </a:r>
            <a:br>
              <a:rPr lang="fr-FR" sz="1600" dirty="0"/>
            </a:br>
            <a:r>
              <a:rPr lang="fr-FR" sz="1600" dirty="0"/>
              <a:t>7 Grand Frais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848F4C3-A05C-D66D-4024-66CEBA888102}"/>
              </a:ext>
            </a:extLst>
          </p:cNvPr>
          <p:cNvSpPr txBox="1">
            <a:spLocks/>
          </p:cNvSpPr>
          <p:nvPr/>
        </p:nvSpPr>
        <p:spPr>
          <a:xfrm>
            <a:off x="8306669" y="1825625"/>
            <a:ext cx="3396154" cy="10341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2011</a:t>
            </a:r>
            <a:br>
              <a:rPr lang="en-US" dirty="0"/>
            </a:br>
            <a:r>
              <a:rPr lang="fr-FR" sz="1600" dirty="0"/>
              <a:t>Acquisition of 2 retail parks in France (« Le parc des Bouchardes » and « Le Parc des Cyprès »)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8147B72C-946A-84E4-093D-B9E4B147B090}"/>
              </a:ext>
            </a:extLst>
          </p:cNvPr>
          <p:cNvSpPr txBox="1">
            <a:spLocks/>
          </p:cNvSpPr>
          <p:nvPr/>
        </p:nvSpPr>
        <p:spPr>
          <a:xfrm>
            <a:off x="835273" y="3057997"/>
            <a:ext cx="2266464" cy="182716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2012</a:t>
            </a:r>
          </a:p>
          <a:p>
            <a:pPr>
              <a:spcBef>
                <a:spcPts val="0"/>
              </a:spcBef>
              <a:buClr>
                <a:schemeClr val="tx2"/>
              </a:buClr>
            </a:pPr>
            <a:r>
              <a:rPr lang="fr-FR" sz="1600" dirty="0"/>
              <a:t>Contribution in kind (€2.4 million new equity)</a:t>
            </a:r>
          </a:p>
          <a:p>
            <a:pPr>
              <a:buClr>
                <a:schemeClr val="tx2"/>
              </a:buClr>
            </a:pPr>
            <a:r>
              <a:rPr lang="fr-FR" sz="1600" dirty="0"/>
              <a:t>Acquisition of a retail park in France (« Le Parc des Drapeaux »)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3176FE39-BD91-0528-F493-AE28D811F0C9}"/>
              </a:ext>
            </a:extLst>
          </p:cNvPr>
          <p:cNvSpPr txBox="1">
            <a:spLocks/>
          </p:cNvSpPr>
          <p:nvPr/>
        </p:nvSpPr>
        <p:spPr>
          <a:xfrm>
            <a:off x="3469510" y="3057997"/>
            <a:ext cx="2769365" cy="171636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2013</a:t>
            </a:r>
            <a:br>
              <a:rPr lang="en-US" dirty="0"/>
            </a:br>
            <a:r>
              <a:rPr lang="fr-FR" sz="1600" dirty="0"/>
              <a:t>Acquisitions: </a:t>
            </a:r>
          </a:p>
          <a:p>
            <a:pPr lvl="1"/>
            <a:r>
              <a:rPr lang="en-US" sz="1400" dirty="0"/>
              <a:t>30 retail units near the Cora shopping centers in Belgium </a:t>
            </a:r>
          </a:p>
          <a:p>
            <a:pPr lvl="1"/>
            <a:r>
              <a:rPr lang="en-US" sz="1400" dirty="0"/>
              <a:t>A retail park in France </a:t>
            </a:r>
            <a:br>
              <a:rPr lang="en-US" sz="1400" dirty="0"/>
            </a:br>
            <a:r>
              <a:rPr lang="en-US" sz="1400" dirty="0"/>
              <a:t>(</a:t>
            </a:r>
            <a:r>
              <a:rPr lang="fr-FR" sz="1400" dirty="0"/>
              <a:t>«</a:t>
            </a:r>
            <a:r>
              <a:rPr lang="en-US" sz="1400" dirty="0"/>
              <a:t> Les Portes du Sud </a:t>
            </a:r>
            <a:r>
              <a:rPr lang="fr-FR" sz="1400" dirty="0"/>
              <a:t>»</a:t>
            </a:r>
            <a:r>
              <a:rPr lang="en-US" sz="1400" dirty="0"/>
              <a:t>)</a:t>
            </a:r>
            <a:endParaRPr lang="fr-FR" sz="1400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92F86C65-5009-A83F-C3EA-78A50E65CEA3}"/>
              </a:ext>
            </a:extLst>
          </p:cNvPr>
          <p:cNvSpPr txBox="1">
            <a:spLocks/>
          </p:cNvSpPr>
          <p:nvPr/>
        </p:nvSpPr>
        <p:spPr>
          <a:xfrm>
            <a:off x="6096000" y="3057309"/>
            <a:ext cx="1952625" cy="8125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2014</a:t>
            </a:r>
            <a:br>
              <a:rPr lang="en-US" dirty="0"/>
            </a:br>
            <a:r>
              <a:rPr lang="fr-FR" sz="1600" dirty="0"/>
              <a:t>Capital increase </a:t>
            </a:r>
            <a:br>
              <a:rPr lang="fr-FR" sz="1600" dirty="0"/>
            </a:br>
            <a:r>
              <a:rPr lang="fr-FR" sz="1600" dirty="0"/>
              <a:t>of €81.5 million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04B1457-62C8-0886-3705-A9D7937521CE}"/>
              </a:ext>
            </a:extLst>
          </p:cNvPr>
          <p:cNvSpPr txBox="1">
            <a:spLocks/>
          </p:cNvSpPr>
          <p:nvPr/>
        </p:nvSpPr>
        <p:spPr>
          <a:xfrm>
            <a:off x="8289119" y="3057309"/>
            <a:ext cx="3212810" cy="8125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2015</a:t>
            </a:r>
            <a:br>
              <a:rPr lang="en-US" dirty="0"/>
            </a:br>
            <a:r>
              <a:rPr lang="fr-FR" sz="1600" dirty="0"/>
              <a:t>Acquisition of a retail park in Belgium (« Bellefleur »)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B8CD8744-8861-F0A2-A89A-5B1526B09805}"/>
              </a:ext>
            </a:extLst>
          </p:cNvPr>
          <p:cNvSpPr txBox="1">
            <a:spLocks/>
          </p:cNvSpPr>
          <p:nvPr/>
        </p:nvSpPr>
        <p:spPr>
          <a:xfrm>
            <a:off x="3456331" y="4935901"/>
            <a:ext cx="2212950" cy="168866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2016</a:t>
            </a:r>
            <a:br>
              <a:rPr lang="en-US" dirty="0"/>
            </a:br>
            <a:r>
              <a:rPr lang="fr-FR" sz="1600" dirty="0"/>
              <a:t>Acquisitions: </a:t>
            </a:r>
          </a:p>
          <a:p>
            <a:pPr lvl="1"/>
            <a:r>
              <a:rPr lang="en-US" sz="1400" dirty="0"/>
              <a:t>A retail park in Belgium </a:t>
            </a:r>
            <a:br>
              <a:rPr lang="en-US" sz="1400" dirty="0"/>
            </a:br>
            <a:r>
              <a:rPr lang="en-US" sz="1400" dirty="0"/>
              <a:t>(« Les Papeteries de Genval »)</a:t>
            </a:r>
          </a:p>
          <a:p>
            <a:pPr lvl="1"/>
            <a:r>
              <a:rPr lang="en-US" sz="1400" dirty="0"/>
              <a:t>3 units in Spain</a:t>
            </a:r>
            <a:endParaRPr lang="fr-FR" sz="1400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79ADCF13-B981-5096-D036-45063DD56E61}"/>
              </a:ext>
            </a:extLst>
          </p:cNvPr>
          <p:cNvSpPr txBox="1">
            <a:spLocks/>
          </p:cNvSpPr>
          <p:nvPr/>
        </p:nvSpPr>
        <p:spPr>
          <a:xfrm>
            <a:off x="6096000" y="4929746"/>
            <a:ext cx="1880343" cy="12557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2020</a:t>
            </a:r>
            <a:br>
              <a:rPr lang="en-US" dirty="0"/>
            </a:br>
            <a:r>
              <a:rPr lang="fr-FR" sz="1600" dirty="0"/>
              <a:t>Acquisition of </a:t>
            </a:r>
            <a:br>
              <a:rPr lang="fr-FR" sz="1600" dirty="0"/>
            </a:br>
            <a:r>
              <a:rPr lang="fr-FR" sz="1600" dirty="0"/>
              <a:t>5 Casino supermarkets </a:t>
            </a:r>
            <a:br>
              <a:rPr lang="fr-FR" sz="1600" dirty="0"/>
            </a:br>
            <a:r>
              <a:rPr lang="fr-FR" sz="1600" dirty="0"/>
              <a:t>in France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7413741-D809-5F81-CF88-0F0E9D57D45A}"/>
              </a:ext>
            </a:extLst>
          </p:cNvPr>
          <p:cNvCxnSpPr>
            <a:cxnSpLocks/>
          </p:cNvCxnSpPr>
          <p:nvPr/>
        </p:nvCxnSpPr>
        <p:spPr>
          <a:xfrm>
            <a:off x="1892548" y="1971675"/>
            <a:ext cx="1450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95ED018-969A-ED38-BC6E-005662C2A844}"/>
              </a:ext>
            </a:extLst>
          </p:cNvPr>
          <p:cNvCxnSpPr>
            <a:cxnSpLocks/>
          </p:cNvCxnSpPr>
          <p:nvPr/>
        </p:nvCxnSpPr>
        <p:spPr>
          <a:xfrm>
            <a:off x="4507737" y="1971675"/>
            <a:ext cx="1450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664CCC-437E-A8C7-A084-8F475C680EF6}"/>
              </a:ext>
            </a:extLst>
          </p:cNvPr>
          <p:cNvCxnSpPr>
            <a:cxnSpLocks/>
          </p:cNvCxnSpPr>
          <p:nvPr/>
        </p:nvCxnSpPr>
        <p:spPr>
          <a:xfrm>
            <a:off x="7110412" y="1971675"/>
            <a:ext cx="11477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B2F151A-4EA8-5DE1-A4B5-CE4C3F70C6C4}"/>
              </a:ext>
            </a:extLst>
          </p:cNvPr>
          <p:cNvCxnSpPr>
            <a:cxnSpLocks/>
          </p:cNvCxnSpPr>
          <p:nvPr/>
        </p:nvCxnSpPr>
        <p:spPr>
          <a:xfrm>
            <a:off x="9411859" y="1971675"/>
            <a:ext cx="30944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F471026-EC27-7C22-923C-05880792A322}"/>
              </a:ext>
            </a:extLst>
          </p:cNvPr>
          <p:cNvCxnSpPr>
            <a:cxnSpLocks/>
          </p:cNvCxnSpPr>
          <p:nvPr/>
        </p:nvCxnSpPr>
        <p:spPr>
          <a:xfrm>
            <a:off x="-696789" y="3209925"/>
            <a:ext cx="1450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9DEA0B8-322B-25E4-E317-C8C2EAC73A97}"/>
              </a:ext>
            </a:extLst>
          </p:cNvPr>
          <p:cNvCxnSpPr>
            <a:cxnSpLocks/>
          </p:cNvCxnSpPr>
          <p:nvPr/>
        </p:nvCxnSpPr>
        <p:spPr>
          <a:xfrm>
            <a:off x="1892548" y="3209925"/>
            <a:ext cx="1450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20E6D3F-E968-9DAF-54D8-23ED98916704}"/>
              </a:ext>
            </a:extLst>
          </p:cNvPr>
          <p:cNvCxnSpPr>
            <a:cxnSpLocks/>
          </p:cNvCxnSpPr>
          <p:nvPr/>
        </p:nvCxnSpPr>
        <p:spPr>
          <a:xfrm>
            <a:off x="4507737" y="3209925"/>
            <a:ext cx="1450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6024EAD-C8D9-32A5-D3B3-29462E4AA321}"/>
              </a:ext>
            </a:extLst>
          </p:cNvPr>
          <p:cNvCxnSpPr>
            <a:cxnSpLocks/>
          </p:cNvCxnSpPr>
          <p:nvPr/>
        </p:nvCxnSpPr>
        <p:spPr>
          <a:xfrm>
            <a:off x="7110412" y="3209925"/>
            <a:ext cx="11477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B59DCD1-9EC6-6879-5546-DC17CCB45820}"/>
              </a:ext>
            </a:extLst>
          </p:cNvPr>
          <p:cNvCxnSpPr>
            <a:cxnSpLocks/>
          </p:cNvCxnSpPr>
          <p:nvPr/>
        </p:nvCxnSpPr>
        <p:spPr>
          <a:xfrm>
            <a:off x="9411859" y="3209925"/>
            <a:ext cx="30944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9108BC9-EEC8-6F8E-2F43-A4F57F691A4C}"/>
              </a:ext>
            </a:extLst>
          </p:cNvPr>
          <p:cNvCxnSpPr>
            <a:cxnSpLocks/>
          </p:cNvCxnSpPr>
          <p:nvPr/>
        </p:nvCxnSpPr>
        <p:spPr>
          <a:xfrm>
            <a:off x="-3015969" y="5095875"/>
            <a:ext cx="63680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D47AAF7-16B5-96DA-CDDF-97A62333BA16}"/>
              </a:ext>
            </a:extLst>
          </p:cNvPr>
          <p:cNvCxnSpPr>
            <a:cxnSpLocks/>
          </p:cNvCxnSpPr>
          <p:nvPr/>
        </p:nvCxnSpPr>
        <p:spPr>
          <a:xfrm>
            <a:off x="4504018" y="5095875"/>
            <a:ext cx="14544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>
            <a:extLst>
              <a:ext uri="{FF2B5EF4-FFF2-40B4-BE49-F238E27FC236}">
                <a16:creationId xmlns:a16="http://schemas.microsoft.com/office/drawing/2014/main" id="{E1A963E3-34B2-9035-45E1-698D93DB1B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871" t="67843" r="-1087"/>
          <a:stretch/>
        </p:blipFill>
        <p:spPr>
          <a:xfrm>
            <a:off x="-3044844" y="5433426"/>
            <a:ext cx="5550981" cy="12212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EA6D78-3C8F-BC16-F86C-A12C0337B00A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APPENDIX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42E44D58-A1DE-253B-A3DA-5E6F3434DD3D}"/>
              </a:ext>
            </a:extLst>
          </p:cNvPr>
          <p:cNvSpPr txBox="1">
            <a:spLocks/>
          </p:cNvSpPr>
          <p:nvPr/>
        </p:nvSpPr>
        <p:spPr>
          <a:xfrm>
            <a:off x="8287471" y="4929746"/>
            <a:ext cx="3212810" cy="8125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2023</a:t>
            </a:r>
            <a:br>
              <a:rPr lang="en-US" dirty="0"/>
            </a:br>
            <a:r>
              <a:rPr lang="en-US" sz="1600" dirty="0">
                <a:effectLst/>
              </a:rPr>
              <a:t>Takeover of the Mestdagh supermarkets by Intermarché</a:t>
            </a:r>
            <a:endParaRPr lang="fr-FR" sz="16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BF5BAD-1FE6-B0C3-A6B5-7C07B4F12E42}"/>
              </a:ext>
            </a:extLst>
          </p:cNvPr>
          <p:cNvCxnSpPr>
            <a:cxnSpLocks/>
          </p:cNvCxnSpPr>
          <p:nvPr/>
        </p:nvCxnSpPr>
        <p:spPr>
          <a:xfrm>
            <a:off x="7086557" y="5095875"/>
            <a:ext cx="11477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91030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ADC66-1770-59F0-9A23-E2EBF15F6CE4}"/>
              </a:ext>
            </a:extLst>
          </p:cNvPr>
          <p:cNvSpPr/>
          <p:nvPr/>
        </p:nvSpPr>
        <p:spPr>
          <a:xfrm>
            <a:off x="838200" y="677041"/>
            <a:ext cx="9049719" cy="79865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0A0EB8-DA16-F7F4-EF90-0765E775FAA1}"/>
              </a:ext>
            </a:extLst>
          </p:cNvPr>
          <p:cNvSpPr/>
          <p:nvPr/>
        </p:nvSpPr>
        <p:spPr>
          <a:xfrm>
            <a:off x="-1251870" y="1408863"/>
            <a:ext cx="10367296" cy="45833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239D50-1867-7D70-C0CC-D211AFBA2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945" y="2095352"/>
            <a:ext cx="1626031" cy="803040"/>
          </a:xfrm>
        </p:spPr>
        <p:txBody>
          <a:bodyPr wrap="square">
            <a:sp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fr-BE" dirty="0">
                <a:solidFill>
                  <a:schemeClr val="bg1"/>
                </a:solidFill>
              </a:rPr>
              <a:t>A Belgian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BE" sz="3000" b="1" dirty="0">
                <a:solidFill>
                  <a:schemeClr val="bg1"/>
                </a:solidFill>
              </a:rPr>
              <a:t>REIT</a:t>
            </a:r>
            <a:endParaRPr lang="en-BE" sz="30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1F489B-39CB-25E1-1E61-13A115F0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t>3</a:t>
            </a:fld>
            <a:endParaRPr lang="fr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77DAC-97A0-95EF-D863-8086712520BC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WHO WE ARE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25F7C-8E96-50F0-642F-7A932D447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42" r="45109" b="-1"/>
          <a:stretch/>
        </p:blipFill>
        <p:spPr>
          <a:xfrm>
            <a:off x="9420388" y="-454875"/>
            <a:ext cx="3575588" cy="3780948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F62B673-C82E-B110-0659-43F41894A0A4}"/>
              </a:ext>
            </a:extLst>
          </p:cNvPr>
          <p:cNvSpPr txBox="1">
            <a:spLocks/>
          </p:cNvSpPr>
          <p:nvPr/>
        </p:nvSpPr>
        <p:spPr>
          <a:xfrm>
            <a:off x="3221500" y="2095352"/>
            <a:ext cx="2579176" cy="16109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fr-BE" sz="2000" dirty="0">
                <a:solidFill>
                  <a:schemeClr val="bg1"/>
                </a:solidFill>
              </a:rPr>
              <a:t>Operating in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BE" sz="3000" b="1" dirty="0">
                <a:solidFill>
                  <a:schemeClr val="bg1"/>
                </a:solidFill>
              </a:rPr>
              <a:t>Belgium, France </a:t>
            </a:r>
            <a:br>
              <a:rPr lang="fr-BE" sz="3000" b="1" dirty="0">
                <a:solidFill>
                  <a:schemeClr val="bg1"/>
                </a:solidFill>
              </a:rPr>
            </a:br>
            <a:r>
              <a:rPr lang="fr-BE" sz="3000" dirty="0">
                <a:solidFill>
                  <a:schemeClr val="bg1"/>
                </a:solidFill>
              </a:rPr>
              <a:t>&amp;</a:t>
            </a:r>
            <a:r>
              <a:rPr lang="fr-BE" sz="3000" b="1" dirty="0">
                <a:solidFill>
                  <a:schemeClr val="bg1"/>
                </a:solidFill>
              </a:rPr>
              <a:t> Spain</a:t>
            </a:r>
            <a:endParaRPr lang="en-BE" sz="30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CE823D36-D764-081A-39CF-5C9D1CEB3D27}"/>
              </a:ext>
            </a:extLst>
          </p:cNvPr>
          <p:cNvSpPr txBox="1">
            <a:spLocks/>
          </p:cNvSpPr>
          <p:nvPr/>
        </p:nvSpPr>
        <p:spPr>
          <a:xfrm>
            <a:off x="876945" y="3702581"/>
            <a:ext cx="2315706" cy="16109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fr-BE" sz="2000" dirty="0">
                <a:solidFill>
                  <a:schemeClr val="bg1"/>
                </a:solidFill>
              </a:rPr>
              <a:t>Under the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BE" sz="3000" b="1" dirty="0">
                <a:solidFill>
                  <a:schemeClr val="bg1"/>
                </a:solidFill>
              </a:rPr>
              <a:t>SIR/GVV, SIIC </a:t>
            </a:r>
            <a:br>
              <a:rPr lang="fr-BE" sz="3000" b="1" dirty="0">
                <a:solidFill>
                  <a:schemeClr val="bg1"/>
                </a:solidFill>
              </a:rPr>
            </a:br>
            <a:r>
              <a:rPr lang="fr-BE" sz="3000" dirty="0">
                <a:solidFill>
                  <a:schemeClr val="bg1"/>
                </a:solidFill>
              </a:rPr>
              <a:t>&amp;</a:t>
            </a:r>
            <a:r>
              <a:rPr lang="fr-BE" sz="3000" b="1" dirty="0">
                <a:solidFill>
                  <a:schemeClr val="bg1"/>
                </a:solidFill>
              </a:rPr>
              <a:t> SOCIMI status</a:t>
            </a:r>
            <a:endParaRPr lang="en-BE" sz="3000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9A3DA57-29A9-A06C-21B5-9C2AD3A95A1C}"/>
              </a:ext>
            </a:extLst>
          </p:cNvPr>
          <p:cNvSpPr txBox="1">
            <a:spLocks/>
          </p:cNvSpPr>
          <p:nvPr/>
        </p:nvSpPr>
        <p:spPr>
          <a:xfrm>
            <a:off x="5800676" y="3936106"/>
            <a:ext cx="4122443" cy="11439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fr-BE" sz="2000" dirty="0">
                <a:solidFill>
                  <a:schemeClr val="bg1"/>
                </a:solidFill>
              </a:rPr>
              <a:t>Listed 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BE" sz="3000" b="1" dirty="0">
                <a:solidFill>
                  <a:schemeClr val="bg1"/>
                </a:solidFill>
              </a:rPr>
              <a:t>Euronext Brussels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BE" sz="2000" dirty="0">
                <a:solidFill>
                  <a:schemeClr val="bg1"/>
                </a:solidFill>
              </a:rPr>
              <a:t>Since 2007</a:t>
            </a:r>
            <a:endParaRPr lang="en-BE" sz="20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A0B274-A07E-EDBA-A9D4-BA6806CA8C28}"/>
              </a:ext>
            </a:extLst>
          </p:cNvPr>
          <p:cNvCxnSpPr>
            <a:cxnSpLocks/>
          </p:cNvCxnSpPr>
          <p:nvPr/>
        </p:nvCxnSpPr>
        <p:spPr>
          <a:xfrm>
            <a:off x="994313" y="3326073"/>
            <a:ext cx="66642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3B1402-29A1-BEBC-D108-F7C08331373C}"/>
              </a:ext>
            </a:extLst>
          </p:cNvPr>
          <p:cNvCxnSpPr>
            <a:cxnSpLocks/>
          </p:cNvCxnSpPr>
          <p:nvPr/>
        </p:nvCxnSpPr>
        <p:spPr>
          <a:xfrm>
            <a:off x="3333863" y="4086068"/>
            <a:ext cx="66642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A803DE77-4C4C-671A-D491-7CDDBE771808}"/>
              </a:ext>
            </a:extLst>
          </p:cNvPr>
          <p:cNvSpPr txBox="1">
            <a:spLocks/>
          </p:cNvSpPr>
          <p:nvPr/>
        </p:nvSpPr>
        <p:spPr>
          <a:xfrm>
            <a:off x="5800676" y="2071265"/>
            <a:ext cx="3575587" cy="122623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fr-BE" sz="2000" dirty="0">
                <a:solidFill>
                  <a:schemeClr val="bg1"/>
                </a:solidFill>
              </a:rPr>
              <a:t>Investing in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BE" sz="3000" b="1" dirty="0">
                <a:solidFill>
                  <a:schemeClr val="bg1"/>
                </a:solidFill>
              </a:rPr>
              <a:t>supermarkets </a:t>
            </a:r>
            <a:br>
              <a:rPr lang="fr-BE" sz="3000" b="1" dirty="0">
                <a:solidFill>
                  <a:schemeClr val="bg1"/>
                </a:solidFill>
              </a:rPr>
            </a:br>
            <a:r>
              <a:rPr lang="fr-BE" sz="3000" dirty="0">
                <a:solidFill>
                  <a:schemeClr val="bg1"/>
                </a:solidFill>
              </a:rPr>
              <a:t>&amp;</a:t>
            </a:r>
            <a:r>
              <a:rPr lang="fr-BE" sz="3000" b="1" dirty="0">
                <a:solidFill>
                  <a:schemeClr val="bg1"/>
                </a:solidFill>
              </a:rPr>
              <a:t> retail parks</a:t>
            </a:r>
            <a:endParaRPr lang="en-BE" sz="3000" b="1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3BF2B5-6DA8-E65B-092F-75E42347F7A7}"/>
              </a:ext>
            </a:extLst>
          </p:cNvPr>
          <p:cNvCxnSpPr>
            <a:cxnSpLocks/>
          </p:cNvCxnSpPr>
          <p:nvPr/>
        </p:nvCxnSpPr>
        <p:spPr>
          <a:xfrm>
            <a:off x="5893664" y="3668836"/>
            <a:ext cx="66642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216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8EEA1-07B5-86C6-1E44-1D8015B6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SHAREHOLDING STRUCTURE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ED887-953A-13E0-BBA1-5978C8246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30</a:t>
            </a:fld>
            <a:endParaRPr lang="fr-B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C2C7322-BDCD-3976-C238-0D4DC4E15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240627"/>
            <a:ext cx="741229" cy="148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E9B310-1F56-23E2-A37B-A4C422E1292C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APPENDIX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0C593AD-665A-A409-E316-D1378DA782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188" b="19460"/>
          <a:stretch/>
        </p:blipFill>
        <p:spPr>
          <a:xfrm>
            <a:off x="241852" y="1868975"/>
            <a:ext cx="6308035" cy="4123480"/>
          </a:xfrm>
          <a:prstGeom prst="rect">
            <a:avLst/>
          </a:prstGeom>
        </p:spPr>
      </p:pic>
      <p:pic>
        <p:nvPicPr>
          <p:cNvPr id="17" name="Picture 16" descr="A sidewalk with benches and signs on it&#10;&#10;Description automatically generated">
            <a:extLst>
              <a:ext uri="{FF2B5EF4-FFF2-40B4-BE49-F238E27FC236}">
                <a16:creationId xmlns:a16="http://schemas.microsoft.com/office/drawing/2014/main" id="{8D9F462C-3A24-FD63-7FDE-1E2E145D9A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8" r="-20448"/>
          <a:stretch/>
        </p:blipFill>
        <p:spPr>
          <a:xfrm>
            <a:off x="7036655" y="677041"/>
            <a:ext cx="7971434" cy="531541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8FE8051-9ABA-A676-65F0-23A7B42A68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" t="67843" r="30317"/>
          <a:stretch/>
        </p:blipFill>
        <p:spPr>
          <a:xfrm>
            <a:off x="7866575" y="-247650"/>
            <a:ext cx="4539099" cy="12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11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CAE24-C33F-45CC-C477-2933AC900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CD43E-A32F-84FC-C9A8-457DB687C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8271"/>
            <a:ext cx="3095625" cy="2745367"/>
          </a:xfrm>
        </p:spPr>
        <p:txBody>
          <a:bodyPr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chemeClr val="accent1"/>
                </a:solidFill>
              </a:rPr>
              <a:t>SIR/GVV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/>
              <a:t>(Belgium)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Risk diversification (20%)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Limitation of debt (65%)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Obligation of distribution (80%)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Tax transparency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Control by the FSMA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Free float (min 30%)</a:t>
            </a:r>
            <a:endParaRPr lang="en-BE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D3DDC-F663-B189-8AEB-AA58C96FB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31</a:t>
            </a:fld>
            <a:endParaRPr lang="fr-B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D61FCA2-AC87-7F7C-D1F7-F2F9DB0DC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67843" r="30317"/>
          <a:stretch/>
        </p:blipFill>
        <p:spPr>
          <a:xfrm>
            <a:off x="7866575" y="-247650"/>
            <a:ext cx="4539099" cy="122123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3050D99-B492-7DFD-C9BE-9029C82BB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1240627"/>
            <a:ext cx="741229" cy="14824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5FFC7A9-6CD4-179C-A044-5648D90E5A92}"/>
              </a:ext>
            </a:extLst>
          </p:cNvPr>
          <p:cNvSpPr txBox="1">
            <a:spLocks/>
          </p:cNvSpPr>
          <p:nvPr/>
        </p:nvSpPr>
        <p:spPr>
          <a:xfrm>
            <a:off x="4352925" y="1898271"/>
            <a:ext cx="3095625" cy="334604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1"/>
                </a:solidFill>
              </a:rPr>
              <a:t>SIIC</a:t>
            </a:r>
            <a:br>
              <a:rPr lang="en-US" b="1" dirty="0"/>
            </a:br>
            <a:r>
              <a:rPr lang="en-US" b="1" dirty="0"/>
              <a:t>(France)</a:t>
            </a:r>
          </a:p>
          <a:p>
            <a:r>
              <a:rPr lang="en-US" sz="1600" dirty="0"/>
              <a:t>No limitation of debt</a:t>
            </a:r>
          </a:p>
          <a:p>
            <a:r>
              <a:rPr lang="en-US" sz="1600" dirty="0"/>
              <a:t>Tax transparency</a:t>
            </a:r>
          </a:p>
          <a:p>
            <a:r>
              <a:rPr lang="en-US" sz="1600" dirty="0"/>
              <a:t>Obligation of distribution:</a:t>
            </a:r>
          </a:p>
          <a:p>
            <a:pPr lvl="1"/>
            <a:r>
              <a:rPr lang="en-US" sz="1600" dirty="0"/>
              <a:t>95% of net rental income</a:t>
            </a:r>
          </a:p>
          <a:p>
            <a:pPr lvl="1"/>
            <a:r>
              <a:rPr lang="en-US" sz="1600" dirty="0"/>
              <a:t>70% of capital gains</a:t>
            </a:r>
          </a:p>
          <a:p>
            <a:pPr lvl="1"/>
            <a:r>
              <a:rPr lang="en-US" sz="1600" dirty="0"/>
              <a:t>100% of dividend from subsidiaries</a:t>
            </a:r>
          </a:p>
          <a:p>
            <a:r>
              <a:rPr lang="en-US" sz="1600" dirty="0"/>
              <a:t>5% withholding tax on profits according to BE-FR directive</a:t>
            </a:r>
            <a:endParaRPr lang="en-BE" sz="1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A2EE56-90E9-091E-6E8E-F629E44970A3}"/>
              </a:ext>
            </a:extLst>
          </p:cNvPr>
          <p:cNvSpPr txBox="1">
            <a:spLocks/>
          </p:cNvSpPr>
          <p:nvPr/>
        </p:nvSpPr>
        <p:spPr>
          <a:xfrm>
            <a:off x="7866575" y="1898271"/>
            <a:ext cx="3705225" cy="376000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1"/>
                </a:solidFill>
              </a:rPr>
              <a:t>SOCIMI</a:t>
            </a:r>
            <a:br>
              <a:rPr lang="en-US" b="1" dirty="0"/>
            </a:br>
            <a:r>
              <a:rPr lang="en-US" b="1" dirty="0"/>
              <a:t>(Spain)</a:t>
            </a:r>
          </a:p>
          <a:p>
            <a:r>
              <a:rPr lang="en-US" sz="1600" dirty="0"/>
              <a:t>Identification of shareholder’s structure (&gt; 95%)</a:t>
            </a:r>
          </a:p>
          <a:p>
            <a:r>
              <a:rPr lang="en-US" sz="1600" dirty="0"/>
              <a:t>At least 80% of eligible assets</a:t>
            </a:r>
          </a:p>
          <a:p>
            <a:r>
              <a:rPr lang="en-US" sz="1600" dirty="0"/>
              <a:t>At least 80% of rental income</a:t>
            </a:r>
          </a:p>
          <a:p>
            <a:r>
              <a:rPr lang="en-US" sz="1600" dirty="0"/>
              <a:t>No diversification limitation</a:t>
            </a:r>
          </a:p>
          <a:p>
            <a:r>
              <a:rPr lang="en-US" sz="1600" dirty="0"/>
              <a:t>Holding period of at least 3 years</a:t>
            </a:r>
          </a:p>
          <a:p>
            <a:r>
              <a:rPr lang="en-US" sz="1600" dirty="0"/>
              <a:t>No minimum obligation of distribution but special tax on undistributed profits</a:t>
            </a:r>
          </a:p>
          <a:p>
            <a:r>
              <a:rPr lang="en-US" sz="1600" dirty="0"/>
              <a:t>No withholding tax on profits according to BE-SP directive</a:t>
            </a:r>
            <a:endParaRPr lang="en-BE" sz="1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594D00-F038-48CE-4418-FE6479E04C9D}"/>
              </a:ext>
            </a:extLst>
          </p:cNvPr>
          <p:cNvCxnSpPr>
            <a:cxnSpLocks/>
          </p:cNvCxnSpPr>
          <p:nvPr/>
        </p:nvCxnSpPr>
        <p:spPr>
          <a:xfrm>
            <a:off x="4095750" y="2019665"/>
            <a:ext cx="0" cy="3671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4804D7-ECF0-03FF-D146-AE42CD2FFEC7}"/>
              </a:ext>
            </a:extLst>
          </p:cNvPr>
          <p:cNvCxnSpPr>
            <a:cxnSpLocks/>
          </p:cNvCxnSpPr>
          <p:nvPr/>
        </p:nvCxnSpPr>
        <p:spPr>
          <a:xfrm>
            <a:off x="7581900" y="2019665"/>
            <a:ext cx="0" cy="3671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ACC39FF-7B34-7555-99BB-3119CFCF80B4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APPENDIX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8530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B2836-B895-852D-2BE7-01B91F9E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6" y="234128"/>
            <a:ext cx="10515600" cy="507831"/>
          </a:xfrm>
        </p:spPr>
        <p:txBody>
          <a:bodyPr/>
          <a:lstStyle/>
          <a:p>
            <a:r>
              <a:rPr lang="en-US" dirty="0"/>
              <a:t>Consolidated balance sheet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47764-9806-D2AC-0D48-089D7EDD0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-531588"/>
            <a:ext cx="10515600" cy="283938"/>
          </a:xfrm>
        </p:spPr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C2022-7D1D-632A-BB7F-2DC7BBF5B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32</a:t>
            </a:fld>
            <a:endParaRPr lang="fr-B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E71B58-5AB2-36B6-5CFC-E5EA7EEA2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525" y="741959"/>
            <a:ext cx="741229" cy="148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C73BBE1-4178-7C40-5AC7-78900BBEAC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t="67843" r="30317"/>
          <a:stretch/>
        </p:blipFill>
        <p:spPr>
          <a:xfrm>
            <a:off x="7910916" y="-551783"/>
            <a:ext cx="4539099" cy="12212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970689-E33C-05AF-1817-82869E8E23AB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APPENDIX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11" name="Tableau 15">
            <a:extLst>
              <a:ext uri="{FF2B5EF4-FFF2-40B4-BE49-F238E27FC236}">
                <a16:creationId xmlns:a16="http://schemas.microsoft.com/office/drawing/2014/main" id="{26C4FDF7-322F-07CF-FC72-FEC0E51A1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338937"/>
              </p:ext>
            </p:extLst>
          </p:nvPr>
        </p:nvGraphicFramePr>
        <p:xfrm>
          <a:off x="1780132" y="890205"/>
          <a:ext cx="7708628" cy="5785771"/>
        </p:xfrm>
        <a:graphic>
          <a:graphicData uri="http://schemas.openxmlformats.org/drawingml/2006/table">
            <a:tbl>
              <a:tblPr/>
              <a:tblGrid>
                <a:gridCol w="4219462">
                  <a:extLst>
                    <a:ext uri="{9D8B030D-6E8A-4147-A177-3AD203B41FA5}">
                      <a16:colId xmlns:a16="http://schemas.microsoft.com/office/drawing/2014/main" val="2977716671"/>
                    </a:ext>
                  </a:extLst>
                </a:gridCol>
                <a:gridCol w="1744583">
                  <a:extLst>
                    <a:ext uri="{9D8B030D-6E8A-4147-A177-3AD203B41FA5}">
                      <a16:colId xmlns:a16="http://schemas.microsoft.com/office/drawing/2014/main" val="1500103079"/>
                    </a:ext>
                  </a:extLst>
                </a:gridCol>
                <a:gridCol w="1744583">
                  <a:extLst>
                    <a:ext uri="{9D8B030D-6E8A-4147-A177-3AD203B41FA5}">
                      <a16:colId xmlns:a16="http://schemas.microsoft.com/office/drawing/2014/main" val="4267499924"/>
                    </a:ext>
                  </a:extLst>
                </a:gridCol>
              </a:tblGrid>
              <a:tr h="34413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DB274A"/>
                          </a:solidFill>
                          <a:effectLst/>
                          <a:latin typeface="Calibri" panose="020F0502020204030204" pitchFamily="34" charset="0"/>
                        </a:rPr>
                        <a:t>CONSOLIDATED BALANCE SHEET (€000s)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DB274A"/>
                          </a:solidFill>
                          <a:effectLst/>
                          <a:latin typeface="Calibri" panose="020F0502020204030204" pitchFamily="34" charset="0"/>
                        </a:rPr>
                        <a:t>30/09/2023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>
                          <a:solidFill>
                            <a:srgbClr val="DB274A"/>
                          </a:solidFill>
                          <a:effectLst/>
                          <a:latin typeface="Calibri" panose="020F0502020204030204" pitchFamily="34" charset="0"/>
                        </a:rPr>
                        <a:t>30/09/2022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888460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1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ASSETS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786,469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783,312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052434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Intangible assets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236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128721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Investment properties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740,856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738,933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862050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Other tangible assets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518097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Other non-</a:t>
                      </a:r>
                      <a:r>
                        <a:rPr lang="fr-BE" sz="1100" b="0" i="0" u="none" strike="noStrike" dirty="0" err="1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current</a:t>
                      </a:r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 assets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30,670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31,514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121770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Current financial assets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867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885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043514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Trade receivables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5,556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4,956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005528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Cash and cash equivalents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5,423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4,356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497852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Other current assets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2,811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2,611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163397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EQUITY AND LIABILITIES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786,469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783,312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483631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Equity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444,763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437,011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447395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Non-current financial debts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262,670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268,677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626843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Other non-current liabilities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2,806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2,476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832782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Deferred tax 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6,085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6,170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069983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Current financial debts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57,829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58,038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71257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Other current liabilities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12,316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0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10,939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432369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458" marR="3458" marT="34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458" marR="3458" marT="34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458" marR="3458" marT="34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27608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IFRS NAV (€/</a:t>
                      </a:r>
                      <a:r>
                        <a:rPr lang="fr-BE" sz="1100" b="1" i="0" u="none" strike="noStrike" dirty="0" err="1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share</a:t>
                      </a:r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67.43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66.25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052903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EPRA NTA (€/</a:t>
                      </a:r>
                      <a:r>
                        <a:rPr lang="fr-BE" sz="1100" b="1" i="0" u="none" strike="noStrike" dirty="0" err="1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share</a:t>
                      </a:r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63.59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62.35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019503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458" marR="3458" marT="34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458" marR="3458" marT="34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458" marR="3458" marT="345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983705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Debt ratio (in accordance with the Royal Decree)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44.0%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44.9%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567521"/>
                  </a:ext>
                </a:extLst>
              </a:tr>
              <a:tr h="247347">
                <a:tc>
                  <a:txBody>
                    <a:bodyPr/>
                    <a:lstStyle/>
                    <a:p>
                      <a:pPr algn="l" fontAlgn="ctr"/>
                      <a:r>
                        <a:rPr lang="fr-BE" sz="1100" b="1" i="0" u="none" strike="noStrike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EPRA LTV</a:t>
                      </a:r>
                    </a:p>
                  </a:txBody>
                  <a:tcPr marL="3458" marR="3458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43.4%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100" b="1" i="0" u="none" strike="noStrike" dirty="0">
                          <a:solidFill>
                            <a:srgbClr val="47536C"/>
                          </a:solidFill>
                          <a:effectLst/>
                          <a:latin typeface="Calibri" panose="020F0502020204030204" pitchFamily="34" charset="0"/>
                        </a:rPr>
                        <a:t>44.4%</a:t>
                      </a:r>
                    </a:p>
                  </a:txBody>
                  <a:tcPr marL="3458" marR="41496" marT="345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9072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075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253DB8B-ECDD-07C1-3F03-E1E644CEA370}"/>
              </a:ext>
            </a:extLst>
          </p:cNvPr>
          <p:cNvSpPr txBox="1">
            <a:spLocks/>
          </p:cNvSpPr>
          <p:nvPr/>
        </p:nvSpPr>
        <p:spPr>
          <a:xfrm>
            <a:off x="7941191" y="2146341"/>
            <a:ext cx="4389866" cy="183434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0" b="1" dirty="0"/>
              <a:t>G</a:t>
            </a:r>
            <a:r>
              <a:rPr lang="en-US" sz="3000" b="1" dirty="0"/>
              <a:t>overnance</a:t>
            </a:r>
          </a:p>
          <a:p>
            <a:r>
              <a:rPr lang="en-US" sz="1600" dirty="0"/>
              <a:t>Governance structure</a:t>
            </a:r>
          </a:p>
          <a:p>
            <a:r>
              <a:rPr lang="en-US" sz="1600" dirty="0"/>
              <a:t>Remuneration policy</a:t>
            </a:r>
          </a:p>
          <a:p>
            <a:r>
              <a:rPr lang="en-US" sz="1600" dirty="0"/>
              <a:t>Communication of ESG standards</a:t>
            </a:r>
            <a:endParaRPr lang="en-BE" sz="16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94BB8F1-BD45-6863-BACB-E6CC51357BEC}"/>
              </a:ext>
            </a:extLst>
          </p:cNvPr>
          <p:cNvSpPr txBox="1">
            <a:spLocks/>
          </p:cNvSpPr>
          <p:nvPr/>
        </p:nvSpPr>
        <p:spPr>
          <a:xfrm>
            <a:off x="1019175" y="2146341"/>
            <a:ext cx="3231635" cy="345530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0" b="1" dirty="0"/>
              <a:t>E</a:t>
            </a:r>
            <a:r>
              <a:rPr lang="en-US" sz="3000" b="1" dirty="0"/>
              <a:t>nvironment</a:t>
            </a:r>
          </a:p>
          <a:p>
            <a:r>
              <a:rPr lang="en-US" sz="1600" dirty="0"/>
              <a:t>Labelling</a:t>
            </a:r>
          </a:p>
          <a:p>
            <a:r>
              <a:rPr lang="en-US" sz="1600" dirty="0"/>
              <a:t>Decision-making criteria</a:t>
            </a:r>
          </a:p>
          <a:p>
            <a:r>
              <a:rPr lang="en-US" sz="1600" dirty="0"/>
              <a:t>Database &amp; management platform</a:t>
            </a:r>
          </a:p>
          <a:p>
            <a:r>
              <a:rPr lang="en-US" sz="1600" dirty="0"/>
              <a:t>Optimising energy performance</a:t>
            </a:r>
          </a:p>
          <a:p>
            <a:r>
              <a:rPr lang="en-US" sz="1600" dirty="0"/>
              <a:t>Photovoltaic panels</a:t>
            </a:r>
          </a:p>
          <a:p>
            <a:r>
              <a:rPr lang="en-US" sz="1600" dirty="0"/>
              <a:t>Charging stations</a:t>
            </a:r>
          </a:p>
          <a:p>
            <a:r>
              <a:rPr lang="en-US" sz="1600" dirty="0"/>
              <a:t>Supplier &amp; Tenants charters</a:t>
            </a:r>
            <a:endParaRPr lang="en-BE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2D5EA0-1436-F954-40CF-F4B2A88E7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ESG STRATEGY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90C33-7F6F-7F04-2B98-B307FEF3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33</a:t>
            </a:fld>
            <a:endParaRPr lang="fr-B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C216AF0-097B-9EBA-507B-4F9DDF64D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240627"/>
            <a:ext cx="741229" cy="148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0DF777E-12A1-EAFB-8496-C15B364E3D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t="67843" r="30317"/>
          <a:stretch/>
        </p:blipFill>
        <p:spPr>
          <a:xfrm>
            <a:off x="7866575" y="-247650"/>
            <a:ext cx="4539099" cy="122123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14B1B2C-FFC2-0388-CBE3-B57B5DD36565}"/>
              </a:ext>
            </a:extLst>
          </p:cNvPr>
          <p:cNvSpPr txBox="1">
            <a:spLocks/>
          </p:cNvSpPr>
          <p:nvPr/>
        </p:nvSpPr>
        <p:spPr>
          <a:xfrm>
            <a:off x="4796707" y="2159103"/>
            <a:ext cx="2867025" cy="288386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0" b="1" dirty="0"/>
              <a:t>S</a:t>
            </a:r>
            <a:r>
              <a:rPr lang="en-US" sz="3000" b="1" dirty="0"/>
              <a:t>ocial</a:t>
            </a:r>
          </a:p>
          <a:p>
            <a:r>
              <a:rPr lang="en-US" sz="1600" dirty="0"/>
              <a:t>Training</a:t>
            </a:r>
          </a:p>
          <a:p>
            <a:r>
              <a:rPr lang="en-US" sz="1600" dirty="0"/>
              <a:t>Internal satisfaction survey</a:t>
            </a:r>
          </a:p>
          <a:p>
            <a:r>
              <a:rPr lang="en-US" sz="1600" dirty="0"/>
              <a:t>Positive office</a:t>
            </a:r>
          </a:p>
          <a:p>
            <a:r>
              <a:rPr lang="en-US" sz="1600" dirty="0"/>
              <a:t>Telework policy</a:t>
            </a:r>
          </a:p>
          <a:p>
            <a:r>
              <a:rPr lang="en-US" sz="1600" dirty="0"/>
              <a:t>Mobility</a:t>
            </a:r>
          </a:p>
          <a:p>
            <a:r>
              <a:rPr lang="en-US" sz="1600" dirty="0"/>
              <a:t>Social &amp; philanthropic policy</a:t>
            </a:r>
            <a:endParaRPr lang="en-BE" sz="16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AD218D9-F4F1-3B17-7740-39C5DCDCE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95662" y="2192613"/>
            <a:ext cx="581025" cy="4857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A4236FE-256A-718C-BEE0-C58478DB4B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30194" y="2344901"/>
            <a:ext cx="400050" cy="4000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B2BFA4-601E-5636-61FB-276725B6F5AB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APPENDIX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6" name="Picture 15" descr="A red and black gears&#10;&#10;Description automatically generated">
            <a:extLst>
              <a:ext uri="{FF2B5EF4-FFF2-40B4-BE49-F238E27FC236}">
                <a16:creationId xmlns:a16="http://schemas.microsoft.com/office/drawing/2014/main" id="{F38E350E-15D4-1D34-5075-6F9B76FDEE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11" y="2203596"/>
            <a:ext cx="709862" cy="58990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A0C4D5-0EAC-68D2-E54E-CDB795A51FA3}"/>
              </a:ext>
            </a:extLst>
          </p:cNvPr>
          <p:cNvSpPr/>
          <p:nvPr/>
        </p:nvSpPr>
        <p:spPr>
          <a:xfrm>
            <a:off x="645460" y="1759920"/>
            <a:ext cx="10990986" cy="4323319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D52FCF-4DCE-C749-BA81-DE9A38A830CB}"/>
              </a:ext>
            </a:extLst>
          </p:cNvPr>
          <p:cNvSpPr/>
          <p:nvPr/>
        </p:nvSpPr>
        <p:spPr>
          <a:xfrm>
            <a:off x="4666636" y="5811502"/>
            <a:ext cx="2948633" cy="543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9" name="Image 10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C7A0AB7F-79A3-3089-55E7-9B3B919BB14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26621" r="12564" b="28203"/>
          <a:stretch/>
        </p:blipFill>
        <p:spPr>
          <a:xfrm>
            <a:off x="5617426" y="6259570"/>
            <a:ext cx="1047051" cy="3918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FB54C-297F-73F1-F6CE-E2FD66EFF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741" y="1583589"/>
            <a:ext cx="2948633" cy="348813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800" b="1" dirty="0"/>
              <a:t>ASCENCIO’S ESG STRATEGY</a:t>
            </a:r>
            <a:endParaRPr lang="en-BE" sz="1800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C2545E3-EB3A-84C1-6AB6-CA2D1C9329D4}"/>
              </a:ext>
            </a:extLst>
          </p:cNvPr>
          <p:cNvSpPr txBox="1"/>
          <p:nvPr/>
        </p:nvSpPr>
        <p:spPr>
          <a:xfrm>
            <a:off x="4666636" y="5899705"/>
            <a:ext cx="2948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gradFill flip="none" rotWithShape="1">
                  <a:gsLst>
                    <a:gs pos="0">
                      <a:srgbClr val="0213F8"/>
                    </a:gs>
                    <a:gs pos="98276">
                      <a:srgbClr val="7D00B2"/>
                    </a:gs>
                  </a:gsLst>
                  <a:lin ang="0" scaled="1"/>
                  <a:tileRect/>
                </a:gradFill>
              </a:rPr>
              <a:t>+ DIGITALISATION PROGRAM</a:t>
            </a:r>
            <a:endParaRPr lang="fr-FR" sz="1600" dirty="0">
              <a:gradFill flip="none" rotWithShape="1">
                <a:gsLst>
                  <a:gs pos="0">
                    <a:srgbClr val="0213F8"/>
                  </a:gs>
                  <a:gs pos="98276">
                    <a:srgbClr val="7D00B2"/>
                  </a:gs>
                </a:gsLst>
                <a:lin ang="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8893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22F6F-2E07-BB54-8316-119FA6CA7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ASCENCIO TEAM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4A069-E4C1-E549-DF97-155E57981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341" y="2627870"/>
            <a:ext cx="3214103" cy="743537"/>
          </a:xfrm>
        </p:spPr>
        <p:txBody>
          <a:bodyPr/>
          <a:lstStyle/>
          <a:p>
            <a:r>
              <a:rPr lang="en-US" dirty="0"/>
              <a:t>Number of employees: 21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90515-F81A-917B-1229-425B37EB0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34</a:t>
            </a:fld>
            <a:endParaRPr lang="fr-BE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103E5CA-7E2D-F4C1-DB22-8DED8C0FF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89091" y="1543987"/>
            <a:ext cx="794152" cy="94622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BBE12B8-255F-B89F-8A13-A44224F83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3404" y="1577781"/>
            <a:ext cx="861739" cy="912430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4583557-1598-3EC7-4D49-E8FD58429096}"/>
              </a:ext>
            </a:extLst>
          </p:cNvPr>
          <p:cNvSpPr txBox="1">
            <a:spLocks/>
          </p:cNvSpPr>
          <p:nvPr/>
        </p:nvSpPr>
        <p:spPr>
          <a:xfrm>
            <a:off x="7635171" y="3145161"/>
            <a:ext cx="1101991" cy="6088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Bef>
                <a:spcPts val="0"/>
              </a:spcBef>
              <a:buNone/>
            </a:pPr>
            <a:r>
              <a:rPr lang="fr-BE" sz="3000" b="1" dirty="0">
                <a:solidFill>
                  <a:schemeClr val="accent1"/>
                </a:solidFill>
              </a:rPr>
              <a:t>13</a:t>
            </a:r>
            <a:br>
              <a:rPr lang="fr-BE" sz="3000" b="1" dirty="0">
                <a:solidFill>
                  <a:schemeClr val="accent1"/>
                </a:solidFill>
              </a:rPr>
            </a:br>
            <a:r>
              <a:rPr lang="fr-BE" sz="2000" dirty="0">
                <a:solidFill>
                  <a:schemeClr val="accent1"/>
                </a:solidFill>
              </a:rPr>
              <a:t>women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E74953A-4607-F79C-9CF6-AC20AD35CF99}"/>
              </a:ext>
            </a:extLst>
          </p:cNvPr>
          <p:cNvSpPr txBox="1">
            <a:spLocks/>
          </p:cNvSpPr>
          <p:nvPr/>
        </p:nvSpPr>
        <p:spPr>
          <a:xfrm>
            <a:off x="9023277" y="3152423"/>
            <a:ext cx="1101991" cy="6088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spcBef>
                <a:spcPts val="0"/>
              </a:spcBef>
              <a:buNone/>
            </a:pPr>
            <a:r>
              <a:rPr lang="fr-BE" sz="3000" b="1" dirty="0">
                <a:solidFill>
                  <a:schemeClr val="accent1"/>
                </a:solidFill>
              </a:rPr>
              <a:t>8</a:t>
            </a:r>
            <a:br>
              <a:rPr lang="fr-BE" sz="3000" b="1" dirty="0">
                <a:solidFill>
                  <a:schemeClr val="accent1"/>
                </a:solidFill>
              </a:rPr>
            </a:br>
            <a:r>
              <a:rPr lang="fr-BE" sz="2000" dirty="0">
                <a:solidFill>
                  <a:schemeClr val="accent1"/>
                </a:solidFill>
              </a:rPr>
              <a:t>men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0F6C766-FCEC-15B8-2521-8E8946883254}"/>
              </a:ext>
            </a:extLst>
          </p:cNvPr>
          <p:cNvSpPr txBox="1">
            <a:spLocks/>
          </p:cNvSpPr>
          <p:nvPr/>
        </p:nvSpPr>
        <p:spPr>
          <a:xfrm>
            <a:off x="7194341" y="3902005"/>
            <a:ext cx="4997659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Average age of employees : 41 years</a:t>
            </a:r>
            <a:endParaRPr lang="en-BE" dirty="0">
              <a:highlight>
                <a:srgbClr val="00FFFF"/>
              </a:highlight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28EDDEC-8CA2-4F5E-5401-D790F4166F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" t="67843" r="30317"/>
          <a:stretch/>
        </p:blipFill>
        <p:spPr>
          <a:xfrm>
            <a:off x="7866575" y="-247650"/>
            <a:ext cx="4539099" cy="122123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53C0DBE-59CE-8059-8182-1626520600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8200" y="1240627"/>
            <a:ext cx="741229" cy="148246"/>
          </a:xfrm>
          <a:prstGeom prst="rect">
            <a:avLst/>
          </a:prstGeom>
        </p:spPr>
      </p:pic>
      <p:pic>
        <p:nvPicPr>
          <p:cNvPr id="21" name="Picture 20" descr="A group of people standing in front of a wall&#10;&#10;Description automatically generated">
            <a:extLst>
              <a:ext uri="{FF2B5EF4-FFF2-40B4-BE49-F238E27FC236}">
                <a16:creationId xmlns:a16="http://schemas.microsoft.com/office/drawing/2014/main" id="{FD618D20-EF2E-D7CB-25EB-17CD0B21E0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909"/>
            <a:ext cx="6396154" cy="426719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AD61FC8-3DAA-A5DD-E902-EA2248E79C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89711" y="4578016"/>
            <a:ext cx="4779626" cy="1335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EA79D6-C71B-FA74-0445-82393F72D45F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APPENDIX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408778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EA67A-260C-3694-40AD-18847D606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VALUES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5482A-0DF5-9E57-9628-466238950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8069"/>
            <a:ext cx="2339340" cy="1546577"/>
          </a:xfrm>
        </p:spPr>
        <p:txBody>
          <a:bodyPr/>
          <a:lstStyle/>
          <a:p>
            <a:pPr marL="0" indent="0">
              <a:buNone/>
            </a:pPr>
            <a:r>
              <a:rPr lang="en-US" sz="2500" b="1" dirty="0">
                <a:solidFill>
                  <a:schemeClr val="accent1"/>
                </a:solidFill>
              </a:rPr>
              <a:t>“Connected”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dirty="0"/>
              <a:t>with our customers, </a:t>
            </a:r>
            <a:br>
              <a:rPr lang="en-US" dirty="0"/>
            </a:br>
            <a:r>
              <a:rPr lang="en-US" dirty="0"/>
              <a:t>our employees, </a:t>
            </a:r>
            <a:br>
              <a:rPr lang="en-US" dirty="0"/>
            </a:br>
            <a:r>
              <a:rPr lang="en-US" dirty="0"/>
              <a:t>our partners, </a:t>
            </a:r>
            <a:br>
              <a:rPr lang="en-US" dirty="0"/>
            </a:br>
            <a:r>
              <a:rPr lang="en-US" dirty="0"/>
              <a:t>our markets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D7CB8-1124-FB06-BE89-BCFED8E7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35</a:t>
            </a:fld>
            <a:endParaRPr lang="fr-B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3DD568-141E-9CBE-B190-8E01DF5D8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240627"/>
            <a:ext cx="741229" cy="14824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2A1C7A-2C38-3546-CCDE-2790F763FC4B}"/>
              </a:ext>
            </a:extLst>
          </p:cNvPr>
          <p:cNvSpPr txBox="1">
            <a:spLocks/>
          </p:cNvSpPr>
          <p:nvPr/>
        </p:nvSpPr>
        <p:spPr>
          <a:xfrm>
            <a:off x="3653790" y="1928069"/>
            <a:ext cx="2041332" cy="126957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b="1" dirty="0">
                <a:solidFill>
                  <a:schemeClr val="accent1"/>
                </a:solidFill>
              </a:rPr>
              <a:t>“Ambition”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dirty="0"/>
              <a:t>to grow, while respecting market cycles</a:t>
            </a:r>
            <a:endParaRPr lang="en-BE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150948-02FE-9DF3-9AC1-A31858E8BD21}"/>
              </a:ext>
            </a:extLst>
          </p:cNvPr>
          <p:cNvSpPr txBox="1">
            <a:spLocks/>
          </p:cNvSpPr>
          <p:nvPr/>
        </p:nvSpPr>
        <p:spPr>
          <a:xfrm>
            <a:off x="838200" y="4012955"/>
            <a:ext cx="4419600" cy="15465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b="1" dirty="0">
                <a:solidFill>
                  <a:schemeClr val="accent1"/>
                </a:solidFill>
              </a:rPr>
              <a:t>“Positive Mind”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dirty="0"/>
              <a:t>Because our projects and adventures are always more attractive thanks to the positive energy brought to them by our talented team</a:t>
            </a:r>
            <a:endParaRPr lang="en-BE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DF31FCE-642A-2999-9611-39F9E1883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621" t="67843" r="18242"/>
          <a:stretch/>
        </p:blipFill>
        <p:spPr>
          <a:xfrm>
            <a:off x="-253388" y="5690715"/>
            <a:ext cx="1832817" cy="1221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19178-083C-9914-7BBB-6D2CDABAC92B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APPENDIX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1" name="Picture 10" descr="A group of people in white dresses&#10;&#10;Description automatically generated">
            <a:extLst>
              <a:ext uri="{FF2B5EF4-FFF2-40B4-BE49-F238E27FC236}">
                <a16:creationId xmlns:a16="http://schemas.microsoft.com/office/drawing/2014/main" id="{63784559-095C-1C09-8E68-2DCB3CB878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 t="12608" b="12029"/>
          <a:stretch/>
        </p:blipFill>
        <p:spPr>
          <a:xfrm>
            <a:off x="5625675" y="1314750"/>
            <a:ext cx="6566325" cy="429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62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ADA41-1F08-F87B-22A8-08645976F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717DE-0B58-B02A-5931-556DDE480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-531588"/>
            <a:ext cx="10515600" cy="283938"/>
          </a:xfrm>
        </p:spPr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A6C6D-D457-5DF2-0244-ECD21665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36</a:t>
            </a:fld>
            <a:endParaRPr lang="fr-B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37836C7-76EF-2DD3-139D-9F41F0DF9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240627"/>
            <a:ext cx="741229" cy="148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C9A30A1-1CC7-7810-38F1-F954E13B5F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t="67843" r="30317"/>
          <a:stretch/>
        </p:blipFill>
        <p:spPr>
          <a:xfrm>
            <a:off x="7866575" y="-247650"/>
            <a:ext cx="4539099" cy="1221230"/>
          </a:xfrm>
          <a:prstGeom prst="rect">
            <a:avLst/>
          </a:prstGeom>
        </p:spPr>
      </p:pic>
      <p:pic>
        <p:nvPicPr>
          <p:cNvPr id="8" name="Image 16" descr="Une image contenant personne, habits, femme&#10;&#10;Description générée automatiquement">
            <a:extLst>
              <a:ext uri="{FF2B5EF4-FFF2-40B4-BE49-F238E27FC236}">
                <a16:creationId xmlns:a16="http://schemas.microsoft.com/office/drawing/2014/main" id="{A3856B89-08A3-3C47-3DBB-704E0E9F4C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2" r="15863"/>
          <a:stretch/>
        </p:blipFill>
        <p:spPr>
          <a:xfrm>
            <a:off x="8528080" y="2036331"/>
            <a:ext cx="1339611" cy="1763777"/>
          </a:xfrm>
          <a:prstGeom prst="rect">
            <a:avLst/>
          </a:prstGeom>
        </p:spPr>
      </p:pic>
      <p:pic>
        <p:nvPicPr>
          <p:cNvPr id="9" name="Image 13" descr="Une image contenant personne, homme, complet, intérieur&#10;&#10;Description générée automatiquement">
            <a:extLst>
              <a:ext uri="{FF2B5EF4-FFF2-40B4-BE49-F238E27FC236}">
                <a16:creationId xmlns:a16="http://schemas.microsoft.com/office/drawing/2014/main" id="{15A33582-1786-F9A0-AC54-DEDA8B1951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r="6455" b="35318"/>
          <a:stretch/>
        </p:blipFill>
        <p:spPr>
          <a:xfrm>
            <a:off x="5452594" y="2036331"/>
            <a:ext cx="1339611" cy="1765955"/>
          </a:xfrm>
          <a:prstGeom prst="rect">
            <a:avLst/>
          </a:prstGeom>
        </p:spPr>
      </p:pic>
      <p:pic>
        <p:nvPicPr>
          <p:cNvPr id="10" name="Image 2" descr="Une image contenant personne, homme, intérieur, complet&#10;&#10;Description générée automatiquement">
            <a:extLst>
              <a:ext uri="{FF2B5EF4-FFF2-40B4-BE49-F238E27FC236}">
                <a16:creationId xmlns:a16="http://schemas.microsoft.com/office/drawing/2014/main" id="{B86A4BCC-965E-C610-9956-E777DFE859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5" t="747" b="35778"/>
          <a:stretch/>
        </p:blipFill>
        <p:spPr>
          <a:xfrm>
            <a:off x="2496674" y="2034152"/>
            <a:ext cx="1339612" cy="1765955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A3ED10BB-BBEA-FED1-532C-8CE3FFF3C2DE}"/>
              </a:ext>
            </a:extLst>
          </p:cNvPr>
          <p:cNvSpPr txBox="1"/>
          <p:nvPr/>
        </p:nvSpPr>
        <p:spPr>
          <a:xfrm>
            <a:off x="4852820" y="3971137"/>
            <a:ext cx="25391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/>
                </a:solidFill>
              </a:rPr>
              <a:t>Cédric Biquet</a:t>
            </a:r>
          </a:p>
          <a:p>
            <a:pPr algn="ctr"/>
            <a:r>
              <a:rPr lang="fr-BE" sz="1600" dirty="0">
                <a:solidFill>
                  <a:schemeClr val="tx2"/>
                </a:solidFill>
              </a:rPr>
              <a:t>Chief Financial Officer</a:t>
            </a:r>
          </a:p>
          <a:p>
            <a:pPr algn="ctr"/>
            <a:r>
              <a:rPr lang="fr-BE" sz="1600" dirty="0">
                <a:solidFill>
                  <a:srgbClr val="0563C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lang="fr-BE" sz="1600" dirty="0">
                <a:solidFill>
                  <a:schemeClr val="tx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edric.biquet@ascencio.be</a:t>
            </a:r>
            <a:endParaRPr lang="fr-BE" sz="1600" dirty="0">
              <a:solidFill>
                <a:schemeClr val="tx2"/>
              </a:solidFill>
            </a:endParaRPr>
          </a:p>
          <a:p>
            <a:pPr algn="ctr"/>
            <a:r>
              <a:rPr lang="fr-BE" sz="1600" dirty="0">
                <a:solidFill>
                  <a:schemeClr val="tx2"/>
                </a:solidFill>
              </a:rPr>
              <a:t>+32 71 91 95 00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689EBE45-EED5-6CD2-B035-31BD68C66FEC}"/>
              </a:ext>
            </a:extLst>
          </p:cNvPr>
          <p:cNvSpPr txBox="1"/>
          <p:nvPr/>
        </p:nvSpPr>
        <p:spPr>
          <a:xfrm>
            <a:off x="7816422" y="3971137"/>
            <a:ext cx="27629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/>
                </a:solidFill>
              </a:rPr>
              <a:t>Aurore </a:t>
            </a:r>
            <a:r>
              <a:rPr lang="fr-BE" b="1" dirty="0" err="1">
                <a:solidFill>
                  <a:schemeClr val="accent1"/>
                </a:solidFill>
              </a:rPr>
              <a:t>Anbergen</a:t>
            </a:r>
            <a:endParaRPr lang="fr-BE" b="1" dirty="0">
              <a:solidFill>
                <a:schemeClr val="accent1"/>
              </a:solidFill>
            </a:endParaRPr>
          </a:p>
          <a:p>
            <a:pPr algn="ctr"/>
            <a:r>
              <a:rPr lang="fr-BE" sz="1600" dirty="0">
                <a:solidFill>
                  <a:schemeClr val="tx2"/>
                </a:solidFill>
              </a:rPr>
              <a:t>Head of IR, Marketing </a:t>
            </a:r>
            <a:br>
              <a:rPr lang="fr-BE" sz="1600" dirty="0">
                <a:solidFill>
                  <a:schemeClr val="tx2"/>
                </a:solidFill>
              </a:rPr>
            </a:br>
            <a:r>
              <a:rPr lang="fr-BE" sz="1600" dirty="0">
                <a:solidFill>
                  <a:schemeClr val="tx2"/>
                </a:solidFill>
              </a:rPr>
              <a:t>&amp; Communication</a:t>
            </a:r>
          </a:p>
          <a:p>
            <a:pPr algn="ctr"/>
            <a:r>
              <a:rPr lang="fr-BE" sz="1600" dirty="0">
                <a:solidFill>
                  <a:schemeClr val="tx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aurore.anbergen@ascencio.be</a:t>
            </a:r>
            <a:endParaRPr lang="fr-BE" sz="1600" dirty="0">
              <a:solidFill>
                <a:schemeClr val="tx2"/>
              </a:solidFill>
            </a:endParaRPr>
          </a:p>
          <a:p>
            <a:pPr algn="ctr"/>
            <a:r>
              <a:rPr lang="fr-BE" sz="1600" dirty="0">
                <a:solidFill>
                  <a:schemeClr val="tx2"/>
                </a:solidFill>
              </a:rPr>
              <a:t>+32 71 91 95 23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D651E815-CFB1-D8D5-3AFB-35E59E69F072}"/>
              </a:ext>
            </a:extLst>
          </p:cNvPr>
          <p:cNvSpPr txBox="1"/>
          <p:nvPr/>
        </p:nvSpPr>
        <p:spPr>
          <a:xfrm>
            <a:off x="2086480" y="3969885"/>
            <a:ext cx="216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/>
                </a:solidFill>
              </a:rPr>
              <a:t>Vincent H. </a:t>
            </a:r>
            <a:r>
              <a:rPr lang="fr-BE" b="1" dirty="0" err="1">
                <a:solidFill>
                  <a:schemeClr val="accent1"/>
                </a:solidFill>
              </a:rPr>
              <a:t>Querton</a:t>
            </a:r>
            <a:endParaRPr lang="fr-BE" b="1" dirty="0">
              <a:solidFill>
                <a:schemeClr val="accent1"/>
              </a:solidFill>
            </a:endParaRPr>
          </a:p>
          <a:p>
            <a:pPr algn="ctr"/>
            <a:r>
              <a:rPr lang="fr-BE" sz="1600" dirty="0">
                <a:solidFill>
                  <a:schemeClr val="tx2"/>
                </a:solidFill>
              </a:rPr>
              <a:t>Chief Executive Officer</a:t>
            </a:r>
          </a:p>
          <a:p>
            <a:pPr algn="ctr"/>
            <a:r>
              <a:rPr lang="fr-BE" sz="1600" dirty="0">
                <a:solidFill>
                  <a:schemeClr val="tx2"/>
                </a:solidFill>
              </a:rPr>
              <a:t>+32 71 91 95 00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970C087-8B08-DBE5-9B9C-E72684A7FC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621" t="67843" r="18242"/>
          <a:stretch/>
        </p:blipFill>
        <p:spPr>
          <a:xfrm>
            <a:off x="-253388" y="5690715"/>
            <a:ext cx="1832817" cy="12212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1AC318-2C15-E22E-ECB7-0FE429719C79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APPENDIX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350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BC60C-B020-F6B3-814F-5F74C057E6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23700" y="6240463"/>
            <a:ext cx="368300" cy="276225"/>
          </a:xfrm>
        </p:spPr>
        <p:txBody>
          <a:bodyPr/>
          <a:lstStyle/>
          <a:p>
            <a:fld id="{8371DBFF-AF23-4420-8FAC-53647771A029}" type="slidenum">
              <a:rPr lang="fr-BE" smtClean="0"/>
              <a:pPr/>
              <a:t>37</a:t>
            </a:fld>
            <a:endParaRPr lang="fr-BE" dirty="0"/>
          </a:p>
        </p:txBody>
      </p:sp>
      <p:sp>
        <p:nvSpPr>
          <p:cNvPr id="6" name="ZoneTexte 7">
            <a:extLst>
              <a:ext uri="{FF2B5EF4-FFF2-40B4-BE49-F238E27FC236}">
                <a16:creationId xmlns:a16="http://schemas.microsoft.com/office/drawing/2014/main" id="{141069F5-B813-2F9B-4C2B-DC19D11A44CA}"/>
              </a:ext>
            </a:extLst>
          </p:cNvPr>
          <p:cNvSpPr txBox="1"/>
          <p:nvPr/>
        </p:nvSpPr>
        <p:spPr>
          <a:xfrm>
            <a:off x="3320467" y="2412150"/>
            <a:ext cx="5551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Ascencio 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Avenue Jean Mermoz</a:t>
            </a:r>
            <a:r>
              <a:rPr lang="fr-BE" b="1" spc="200" dirty="0">
                <a:solidFill>
                  <a:prstClr val="white"/>
                </a:solidFill>
                <a:latin typeface="Trebuchet MS" panose="020B0603020202020204" pitchFamily="34" charset="0"/>
              </a:rPr>
              <a:t>, 1/4 </a:t>
            </a:r>
            <a:endParaRPr kumimoji="0" lang="fr-BE" sz="1800" b="1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6041 Gosselies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b="1" spc="200" dirty="0">
                <a:solidFill>
                  <a:prstClr val="white"/>
                </a:solidFill>
                <a:latin typeface="Trebuchet MS" panose="020B0603020202020204" pitchFamily="34" charset="0"/>
              </a:rPr>
              <a:t>aurore.anbergen@ascencio.be</a:t>
            </a:r>
            <a:endParaRPr kumimoji="0" lang="fr-BE" sz="1800" b="1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+32 (0) 71 91 95 </a:t>
            </a:r>
            <a:r>
              <a:rPr lang="fr-BE" b="1" spc="200" dirty="0">
                <a:solidFill>
                  <a:prstClr val="white"/>
                </a:solidFill>
                <a:latin typeface="Trebuchet MS" panose="020B0603020202020204" pitchFamily="34" charset="0"/>
              </a:rPr>
              <a:t>23</a:t>
            </a:r>
            <a:endParaRPr kumimoji="0" lang="fr-BE" sz="1800" b="1" i="0" u="none" strike="noStrike" kern="1200" cap="none" spc="2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F6518-1282-212B-D5B4-FE55A729FA66}"/>
              </a:ext>
            </a:extLst>
          </p:cNvPr>
          <p:cNvSpPr/>
          <p:nvPr/>
        </p:nvSpPr>
        <p:spPr>
          <a:xfrm>
            <a:off x="3825266" y="-103604"/>
            <a:ext cx="4541467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1178EAEA-C4C4-37FF-69A0-82670B980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5" t="26172" r="16207" b="27755"/>
          <a:stretch/>
        </p:blipFill>
        <p:spPr>
          <a:xfrm>
            <a:off x="5151434" y="664795"/>
            <a:ext cx="1889125" cy="771525"/>
          </a:xfrm>
          <a:prstGeom prst="rect">
            <a:avLst/>
          </a:prstGeom>
          <a:noFill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3E26E58-B89D-75BC-A5C1-5FC37A2A8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00" y="4784707"/>
            <a:ext cx="4095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2127BF-F63F-CE78-CC58-CEB6A7132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530" y="5217138"/>
            <a:ext cx="409574" cy="40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udio Tema | Une visibilité optimale pour votre site.">
            <a:extLst>
              <a:ext uri="{FF2B5EF4-FFF2-40B4-BE49-F238E27FC236}">
                <a16:creationId xmlns:a16="http://schemas.microsoft.com/office/drawing/2014/main" id="{B64BEDB6-B25C-9BED-0FD5-46CCB5DBB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484" y="4352206"/>
            <a:ext cx="649292" cy="43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C085728-B75D-63CD-9499-DD07DC232683}"/>
              </a:ext>
            </a:extLst>
          </p:cNvPr>
          <p:cNvSpPr txBox="1"/>
          <p:nvPr/>
        </p:nvSpPr>
        <p:spPr>
          <a:xfrm>
            <a:off x="3041317" y="4373906"/>
            <a:ext cx="610935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BE" b="1" spc="200" dirty="0">
                <a:solidFill>
                  <a:prstClr val="white"/>
                </a:solidFill>
                <a:latin typeface="Trebuchet MS" panose="020B0603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www.ascencio.be</a:t>
            </a:r>
            <a:endParaRPr lang="fr-BE" b="1" spc="2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fr-BE" b="1" spc="200" dirty="0">
                <a:solidFill>
                  <a:prstClr val="white"/>
                </a:solidFill>
                <a:latin typeface="Trebuchet MS" panose="020B0603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www.instagram.com/ascencio_reit</a:t>
            </a:r>
            <a:endParaRPr lang="fr-BE" b="1" spc="2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fr-BE" b="1" spc="200" dirty="0">
                <a:solidFill>
                  <a:prstClr val="white"/>
                </a:solidFill>
                <a:latin typeface="Trebuchet MS" panose="020B0603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www.linkedin.com/company/ascencio-sca</a:t>
            </a:r>
            <a:r>
              <a:rPr lang="fr-BE" b="1" dirty="0">
                <a:solidFill>
                  <a:schemeClr val="bg1"/>
                </a:solidFill>
                <a:latin typeface="Trebuchet MS" panose="020B0603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fr-BE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230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F3A8902-2108-14B8-CBFA-6C3F74F09540}"/>
              </a:ext>
            </a:extLst>
          </p:cNvPr>
          <p:cNvSpPr/>
          <p:nvPr/>
        </p:nvSpPr>
        <p:spPr>
          <a:xfrm>
            <a:off x="-964132" y="354557"/>
            <a:ext cx="4569482" cy="64496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021318-6FE6-BA3C-C723-6365D0ED6A7D}"/>
              </a:ext>
            </a:extLst>
          </p:cNvPr>
          <p:cNvSpPr/>
          <p:nvPr/>
        </p:nvSpPr>
        <p:spPr>
          <a:xfrm>
            <a:off x="4093184" y="1668026"/>
            <a:ext cx="3334071" cy="37809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CB1A3-5A5F-7703-F9D7-E92C0C09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6303"/>
            <a:ext cx="2481261" cy="438582"/>
          </a:xfrm>
        </p:spPr>
        <p:txBody>
          <a:bodyPr/>
          <a:lstStyle/>
          <a:p>
            <a:pPr marL="0" indent="0">
              <a:buClr>
                <a:schemeClr val="accent1"/>
              </a:buClr>
              <a:buNone/>
            </a:pPr>
            <a:r>
              <a:rPr lang="fr-BE" dirty="0">
                <a:solidFill>
                  <a:schemeClr val="bg1"/>
                </a:solidFill>
              </a:rPr>
              <a:t>SUPERMARKETS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80D5A4-A55A-3F97-A50F-FBB04F289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821" y="2105118"/>
            <a:ext cx="2095500" cy="646331"/>
          </a:xfr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BE" dirty="0"/>
              <a:t>STRATEGIC </a:t>
            </a:r>
            <a:br>
              <a:rPr lang="fr-BE" dirty="0"/>
            </a:br>
            <a:r>
              <a:rPr lang="fr-BE" dirty="0"/>
              <a:t>LOCATIONS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47983-97CC-8CFD-4907-8275DFBEE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4</a:t>
            </a:fld>
            <a:endParaRPr lang="fr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9AF25-816C-2A28-695B-EF47D78DE20A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WHO WE ARE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7" name="Image 11" descr="Une image contenant texte, plein air, ciel, Véhicule terrestre&#10;&#10;Description générée automatiquement">
            <a:extLst>
              <a:ext uri="{FF2B5EF4-FFF2-40B4-BE49-F238E27FC236}">
                <a16:creationId xmlns:a16="http://schemas.microsoft.com/office/drawing/2014/main" id="{4E902D04-F844-3EC2-84DA-CEF905C43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" t="25170" r="9028"/>
          <a:stretch/>
        </p:blipFill>
        <p:spPr>
          <a:xfrm>
            <a:off x="6784316" y="791378"/>
            <a:ext cx="4569483" cy="2268970"/>
          </a:xfrm>
          <a:prstGeom prst="rect">
            <a:avLst/>
          </a:prstGeom>
        </p:spPr>
      </p:pic>
      <p:pic>
        <p:nvPicPr>
          <p:cNvPr id="8" name="Image 13" descr="Une image contenant texte, scène, magasin, plein air&#10;&#10;Description générée automatiquement">
            <a:extLst>
              <a:ext uri="{FF2B5EF4-FFF2-40B4-BE49-F238E27FC236}">
                <a16:creationId xmlns:a16="http://schemas.microsoft.com/office/drawing/2014/main" id="{A0A5253E-A87D-AE34-4635-58AE48C6B3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4"/>
          <a:stretch/>
        </p:blipFill>
        <p:spPr>
          <a:xfrm>
            <a:off x="6784317" y="3280370"/>
            <a:ext cx="4569483" cy="2775289"/>
          </a:xfrm>
          <a:prstGeom prst="rect">
            <a:avLst/>
          </a:prstGeom>
        </p:spPr>
      </p:pic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AC30EE76-9F0D-204F-4057-8FAA1F128A44}"/>
              </a:ext>
            </a:extLst>
          </p:cNvPr>
          <p:cNvSpPr txBox="1">
            <a:spLocks/>
          </p:cNvSpPr>
          <p:nvPr/>
        </p:nvSpPr>
        <p:spPr>
          <a:xfrm>
            <a:off x="650059" y="3682462"/>
            <a:ext cx="2867025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dirty="0"/>
              <a:t>MEETING CONSUMERS’ PRIMARY NEEDS</a:t>
            </a:r>
            <a:endParaRPr lang="en-BE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0AF4C39-2593-08DF-6BDB-5ED0517167CF}"/>
              </a:ext>
            </a:extLst>
          </p:cNvPr>
          <p:cNvSpPr txBox="1">
            <a:spLocks/>
          </p:cNvSpPr>
          <p:nvPr/>
        </p:nvSpPr>
        <p:spPr>
          <a:xfrm>
            <a:off x="650059" y="5534628"/>
            <a:ext cx="2867025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dirty="0"/>
              <a:t>LIMITED IMPACT </a:t>
            </a:r>
            <a:br>
              <a:rPr lang="fr-BE" dirty="0"/>
            </a:br>
            <a:r>
              <a:rPr lang="fr-BE" dirty="0"/>
              <a:t>OF E-COMMERCE</a:t>
            </a:r>
            <a:endParaRPr lang="en-BE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EDF28F0-247A-C808-445E-54678841D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78784" y="1356727"/>
            <a:ext cx="409575" cy="66675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A431006-B60E-B85B-4B06-AD19552F4A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78759" y="3184210"/>
            <a:ext cx="809625" cy="4476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9D67D1A-54F0-4168-EFC8-4E171F7404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50196" y="4713895"/>
            <a:ext cx="666750" cy="71437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746D07B-DFD7-F66C-B32D-BB5D122EE0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72451" t="6249" r="-619"/>
          <a:stretch/>
        </p:blipFill>
        <p:spPr>
          <a:xfrm>
            <a:off x="10229850" y="-1536925"/>
            <a:ext cx="1834925" cy="3560402"/>
          </a:xfrm>
          <a:prstGeom prst="rect">
            <a:avLst/>
          </a:prstGeom>
        </p:spPr>
      </p:pic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3762BF81-10F6-646C-38E8-0AC02FE29AEB}"/>
              </a:ext>
            </a:extLst>
          </p:cNvPr>
          <p:cNvSpPr txBox="1">
            <a:spLocks/>
          </p:cNvSpPr>
          <p:nvPr/>
        </p:nvSpPr>
        <p:spPr>
          <a:xfrm>
            <a:off x="4649377" y="4581089"/>
            <a:ext cx="1730125" cy="6088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fr-BE" dirty="0"/>
              <a:t>ASCENCIO’S DNA</a:t>
            </a:r>
            <a:endParaRPr lang="en-BE" sz="30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E48487-38FF-A2F2-1D9E-07A90852699B}"/>
              </a:ext>
            </a:extLst>
          </p:cNvPr>
          <p:cNvSpPr/>
          <p:nvPr/>
        </p:nvSpPr>
        <p:spPr>
          <a:xfrm>
            <a:off x="8883043" y="2707157"/>
            <a:ext cx="2470293" cy="353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B3D09E6-160C-888B-94C9-56755B880A19}"/>
              </a:ext>
            </a:extLst>
          </p:cNvPr>
          <p:cNvSpPr txBox="1">
            <a:spLocks/>
          </p:cNvSpPr>
          <p:nvPr/>
        </p:nvSpPr>
        <p:spPr>
          <a:xfrm>
            <a:off x="8882580" y="2726786"/>
            <a:ext cx="2470293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effectLst/>
              </a:rPr>
              <a:t>Grand Frais, Echirolles (FR)</a:t>
            </a:r>
            <a:endParaRPr lang="en-BE" sz="16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071464-3203-E71A-550F-41397E6B365D}"/>
              </a:ext>
            </a:extLst>
          </p:cNvPr>
          <p:cNvSpPr/>
          <p:nvPr/>
        </p:nvSpPr>
        <p:spPr>
          <a:xfrm>
            <a:off x="8890600" y="5699350"/>
            <a:ext cx="2470293" cy="3592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55B553B-7ECE-DCDB-3F0C-2EA6D456BD0C}"/>
              </a:ext>
            </a:extLst>
          </p:cNvPr>
          <p:cNvSpPr txBox="1">
            <a:spLocks/>
          </p:cNvSpPr>
          <p:nvPr/>
        </p:nvSpPr>
        <p:spPr>
          <a:xfrm>
            <a:off x="8881650" y="5727000"/>
            <a:ext cx="2471221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effectLst/>
              </a:rPr>
              <a:t>Intermarché, Ottignies (BE)</a:t>
            </a:r>
            <a:endParaRPr lang="en-BE" sz="1600" dirty="0">
              <a:solidFill>
                <a:schemeClr val="bg1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6BE2290-C0FF-4A68-808E-95E8937A9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46846" y="1827613"/>
            <a:ext cx="921678" cy="62908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E17B720-78DB-1B34-F2E3-F6802EF5A0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86420" y="3682462"/>
            <a:ext cx="959778" cy="82507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B1C8324-AC9D-F1B5-70D7-6E0F6F2AE5CD}"/>
              </a:ext>
            </a:extLst>
          </p:cNvPr>
          <p:cNvSpPr txBox="1"/>
          <p:nvPr/>
        </p:nvSpPr>
        <p:spPr>
          <a:xfrm>
            <a:off x="4171383" y="2559275"/>
            <a:ext cx="2425568" cy="72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fr-FR" sz="2000" dirty="0">
                <a:solidFill>
                  <a:schemeClr val="tx2"/>
                </a:solidFill>
              </a:rPr>
              <a:t>40% OF ASCENCIO’S INCOME</a:t>
            </a:r>
            <a:endParaRPr lang="fr-BE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52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69DE804-2E1B-4E20-A826-6023BF745894}"/>
              </a:ext>
            </a:extLst>
          </p:cNvPr>
          <p:cNvSpPr/>
          <p:nvPr/>
        </p:nvSpPr>
        <p:spPr>
          <a:xfrm>
            <a:off x="4093184" y="1668026"/>
            <a:ext cx="3334071" cy="37809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2F0388B9-9987-59FA-F21C-8CAD3F14A638}"/>
              </a:ext>
            </a:extLst>
          </p:cNvPr>
          <p:cNvSpPr txBox="1">
            <a:spLocks/>
          </p:cNvSpPr>
          <p:nvPr/>
        </p:nvSpPr>
        <p:spPr>
          <a:xfrm>
            <a:off x="4668427" y="2568539"/>
            <a:ext cx="1730125" cy="6088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fr-BE" dirty="0"/>
              <a:t>PRIMARY NEEDS</a:t>
            </a:r>
            <a:endParaRPr lang="en-BE" sz="3000" b="1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5D2C7B15-1DF6-5E8A-F52F-949FCF2D47F5}"/>
              </a:ext>
            </a:extLst>
          </p:cNvPr>
          <p:cNvSpPr txBox="1">
            <a:spLocks/>
          </p:cNvSpPr>
          <p:nvPr/>
        </p:nvSpPr>
        <p:spPr>
          <a:xfrm>
            <a:off x="4681241" y="4654056"/>
            <a:ext cx="1730125" cy="6088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fr-BE" dirty="0"/>
              <a:t>ACCESSIBILITY IN PERIPHERY</a:t>
            </a:r>
            <a:endParaRPr lang="en-BE" sz="30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8B04A9-A1F0-3279-BF09-0E96D2C05794}"/>
              </a:ext>
            </a:extLst>
          </p:cNvPr>
          <p:cNvSpPr/>
          <p:nvPr/>
        </p:nvSpPr>
        <p:spPr>
          <a:xfrm>
            <a:off x="-1345132" y="354557"/>
            <a:ext cx="4569482" cy="64496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CB1A3-5A5F-7703-F9D7-E92C0C09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289"/>
            <a:ext cx="3190875" cy="438582"/>
          </a:xfrm>
        </p:spPr>
        <p:txBody>
          <a:bodyPr/>
          <a:lstStyle/>
          <a:p>
            <a:pPr marL="0" indent="0">
              <a:buClr>
                <a:schemeClr val="accent1"/>
              </a:buClr>
              <a:buNone/>
            </a:pPr>
            <a:r>
              <a:rPr lang="fr-BE" dirty="0">
                <a:solidFill>
                  <a:schemeClr val="bg1"/>
                </a:solidFill>
              </a:rPr>
              <a:t>RETAIL PARKS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780D5A4-A55A-3F97-A50F-FBB04F289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037" y="2181388"/>
            <a:ext cx="2095500" cy="400494"/>
          </a:xfr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BE" dirty="0"/>
              <a:t>RETAIL MIX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47983-97CC-8CFD-4907-8275DFBEE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5</a:t>
            </a:fld>
            <a:endParaRPr lang="fr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9AF25-816C-2A28-695B-EF47D78DE20A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WHO WE ARE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0AF4C39-2593-08DF-6BDB-5ED0517167CF}"/>
              </a:ext>
            </a:extLst>
          </p:cNvPr>
          <p:cNvSpPr txBox="1">
            <a:spLocks/>
          </p:cNvSpPr>
          <p:nvPr/>
        </p:nvSpPr>
        <p:spPr>
          <a:xfrm>
            <a:off x="676275" y="3763745"/>
            <a:ext cx="2867025" cy="6463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dirty="0"/>
              <a:t>GOOD </a:t>
            </a:r>
            <a:br>
              <a:rPr lang="fr-BE" dirty="0"/>
            </a:br>
            <a:r>
              <a:rPr lang="fr-BE" dirty="0"/>
              <a:t>CONVERSION RATE</a:t>
            </a:r>
            <a:endParaRPr lang="en-BE" dirty="0"/>
          </a:p>
        </p:txBody>
      </p:sp>
      <p:pic>
        <p:nvPicPr>
          <p:cNvPr id="12" name="Image 13" descr="Une image contenant plein air, Photographie aérienne, aérien, ciel&#10;&#10;Description générée automatiquement">
            <a:extLst>
              <a:ext uri="{FF2B5EF4-FFF2-40B4-BE49-F238E27FC236}">
                <a16:creationId xmlns:a16="http://schemas.microsoft.com/office/drawing/2014/main" id="{EA7EDCA5-E9C6-B333-44C0-7A947D114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t="13547" r="8180" b="23373"/>
          <a:stretch/>
        </p:blipFill>
        <p:spPr>
          <a:xfrm>
            <a:off x="6781041" y="797392"/>
            <a:ext cx="4569484" cy="2262956"/>
          </a:xfrm>
          <a:prstGeom prst="rect">
            <a:avLst/>
          </a:prstGeom>
        </p:spPr>
      </p:pic>
      <p:pic>
        <p:nvPicPr>
          <p:cNvPr id="13" name="Image 11" descr="Une image contenant plein air, ciel, Véhicule terrestre, bâtiment&#10;&#10;Description générée automatiquement">
            <a:extLst>
              <a:ext uri="{FF2B5EF4-FFF2-40B4-BE49-F238E27FC236}">
                <a16:creationId xmlns:a16="http://schemas.microsoft.com/office/drawing/2014/main" id="{E85D9D4B-B2DD-D7A9-8C63-779EABBE93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8"/>
          <a:stretch/>
        </p:blipFill>
        <p:spPr>
          <a:xfrm>
            <a:off x="6781041" y="3267252"/>
            <a:ext cx="4569483" cy="277360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746D07B-DFD7-F66C-B32D-BB5D122EE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2451" t="6249" r="-619"/>
          <a:stretch/>
        </p:blipFill>
        <p:spPr>
          <a:xfrm>
            <a:off x="10229850" y="-1536925"/>
            <a:ext cx="1834925" cy="3560402"/>
          </a:xfrm>
          <a:prstGeom prst="rect">
            <a:avLst/>
          </a:prstGeom>
        </p:spPr>
      </p:pic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949BA073-30E5-7892-2803-455A605ABD50}"/>
              </a:ext>
            </a:extLst>
          </p:cNvPr>
          <p:cNvSpPr txBox="1">
            <a:spLocks/>
          </p:cNvSpPr>
          <p:nvPr/>
        </p:nvSpPr>
        <p:spPr>
          <a:xfrm>
            <a:off x="676275" y="5579196"/>
            <a:ext cx="2867025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dirty="0"/>
              <a:t>SIZE AND FLEXIBILITY </a:t>
            </a:r>
            <a:br>
              <a:rPr lang="fr-BE" dirty="0"/>
            </a:br>
            <a:r>
              <a:rPr lang="fr-BE" dirty="0"/>
              <a:t>OF RETAIL SPACES </a:t>
            </a:r>
            <a:r>
              <a:rPr lang="fr-BE" sz="1800" dirty="0"/>
              <a:t>(OMNICANALITY)</a:t>
            </a:r>
            <a:endParaRPr lang="en-BE" sz="1800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1E728F3-1064-AA68-FD66-06CF32BBB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22097" y="1414511"/>
            <a:ext cx="775380" cy="62908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502A92F-7C7B-1ABE-9186-EDD9D48592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80616" y="2872982"/>
            <a:ext cx="658342" cy="74612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F59F822-D6F4-B198-578D-7E5887483C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85464" y="1866847"/>
            <a:ext cx="921678" cy="629082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9AAF99D-0BC3-9D2E-7880-27DED12659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34318" y="4790843"/>
            <a:ext cx="950938" cy="6437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2E8691-63BF-F87A-EF48-90A377A97633}"/>
              </a:ext>
            </a:extLst>
          </p:cNvPr>
          <p:cNvSpPr/>
          <p:nvPr/>
        </p:nvSpPr>
        <p:spPr>
          <a:xfrm>
            <a:off x="8681337" y="2707157"/>
            <a:ext cx="2672000" cy="353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0CF14E-3C52-E7C1-6317-03F11C2250A0}"/>
              </a:ext>
            </a:extLst>
          </p:cNvPr>
          <p:cNvSpPr txBox="1">
            <a:spLocks/>
          </p:cNvSpPr>
          <p:nvPr/>
        </p:nvSpPr>
        <p:spPr>
          <a:xfrm>
            <a:off x="8681336" y="2726786"/>
            <a:ext cx="2671538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dirty="0">
                <a:solidFill>
                  <a:schemeClr val="bg1"/>
                </a:solidFill>
                <a:effectLst/>
              </a:rPr>
              <a:t>Parc des Drapeaux, Caen (FR)</a:t>
            </a:r>
            <a:endParaRPr lang="en-BE" sz="16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481D76-0064-5127-4F26-AC83E671FE0F}"/>
              </a:ext>
            </a:extLst>
          </p:cNvPr>
          <p:cNvSpPr/>
          <p:nvPr/>
        </p:nvSpPr>
        <p:spPr>
          <a:xfrm>
            <a:off x="8882579" y="5707371"/>
            <a:ext cx="2470293" cy="353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29C1AD8-8B5F-2EB0-1AEB-C2ECA930BA82}"/>
              </a:ext>
            </a:extLst>
          </p:cNvPr>
          <p:cNvSpPr txBox="1">
            <a:spLocks/>
          </p:cNvSpPr>
          <p:nvPr/>
        </p:nvSpPr>
        <p:spPr>
          <a:xfrm>
            <a:off x="8881650" y="5727000"/>
            <a:ext cx="2471221" cy="3139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bg1"/>
                </a:solidFill>
                <a:effectLst/>
              </a:rPr>
              <a:t>Bellefleur, Charleroi (BE)</a:t>
            </a:r>
            <a:endParaRPr lang="en-BE" sz="1600" dirty="0">
              <a:solidFill>
                <a:schemeClr val="bg1"/>
              </a:solidFill>
            </a:endParaRPr>
          </a:p>
        </p:txBody>
      </p:sp>
      <p:pic>
        <p:nvPicPr>
          <p:cNvPr id="10" name="Graphic 25">
            <a:extLst>
              <a:ext uri="{FF2B5EF4-FFF2-40B4-BE49-F238E27FC236}">
                <a16:creationId xmlns:a16="http://schemas.microsoft.com/office/drawing/2014/main" id="{1550E4F8-5A11-2328-90E2-43E7309232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86420" y="3682462"/>
            <a:ext cx="959778" cy="8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42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A4924-2B3E-64E8-9358-56C550BA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923330"/>
          </a:xfrm>
        </p:spPr>
        <p:txBody>
          <a:bodyPr/>
          <a:lstStyle/>
          <a:p>
            <a:r>
              <a:rPr lang="fr-BE" dirty="0"/>
              <a:t>ACTIVE IN BELGIUM, </a:t>
            </a:r>
            <a:br>
              <a:rPr lang="fr-BE" dirty="0"/>
            </a:br>
            <a:r>
              <a:rPr lang="fr-BE" dirty="0"/>
              <a:t>FRANCE &amp; SPAIN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796A0-32C9-81EB-F580-977FEECE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6</a:t>
            </a:fld>
            <a:endParaRPr lang="fr-BE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705BD1-3500-CAEF-3C3C-A6BFBE018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57292"/>
            <a:ext cx="741229" cy="14824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27BF7B-1C06-F9B8-3186-08CE4A5CE064}"/>
              </a:ext>
            </a:extLst>
          </p:cNvPr>
          <p:cNvCxnSpPr>
            <a:cxnSpLocks/>
          </p:cNvCxnSpPr>
          <p:nvPr/>
        </p:nvCxnSpPr>
        <p:spPr>
          <a:xfrm>
            <a:off x="7237621" y="1887116"/>
            <a:ext cx="0" cy="3702560"/>
          </a:xfrm>
          <a:prstGeom prst="line">
            <a:avLst/>
          </a:prstGeom>
          <a:ln w="22225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C94F5F3-466F-6A58-C292-6BC78968362F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WHO WE ARE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62C7966-54B7-EE6D-BBED-C7493DF217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6290" r="23654"/>
          <a:stretch/>
        </p:blipFill>
        <p:spPr>
          <a:xfrm>
            <a:off x="8867237" y="-1019862"/>
            <a:ext cx="4973126" cy="203972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2DE4E04-919F-4AAE-D1DD-ACF6ADF6A0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1849" y="1887116"/>
            <a:ext cx="4254596" cy="365867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F8DA999-5D67-AB12-8C3F-BDA09460A5D4}"/>
              </a:ext>
            </a:extLst>
          </p:cNvPr>
          <p:cNvSpPr txBox="1"/>
          <p:nvPr/>
        </p:nvSpPr>
        <p:spPr>
          <a:xfrm>
            <a:off x="5295609" y="6039720"/>
            <a:ext cx="1942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47536C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</a:rPr>
              <a:t>Retail parks</a:t>
            </a:r>
          </a:p>
          <a:p>
            <a:pPr marL="285750" indent="-285750">
              <a:buClr>
                <a:srgbClr val="DB274A"/>
              </a:buClr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2"/>
                </a:solidFill>
              </a:rPr>
              <a:t>Others</a:t>
            </a:r>
            <a:endParaRPr lang="fr-BE" sz="1400" dirty="0">
              <a:solidFill>
                <a:schemeClr val="tx2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5405711-20A3-6E07-9038-E13E03D756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8001" y="1019862"/>
            <a:ext cx="6578794" cy="559548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017B2D3B-6670-4B96-BF2C-054B2001B5E7}"/>
              </a:ext>
            </a:extLst>
          </p:cNvPr>
          <p:cNvSpPr/>
          <p:nvPr/>
        </p:nvSpPr>
        <p:spPr>
          <a:xfrm>
            <a:off x="4738020" y="4829175"/>
            <a:ext cx="62580" cy="66675"/>
          </a:xfrm>
          <a:prstGeom prst="ellipse">
            <a:avLst/>
          </a:prstGeom>
          <a:solidFill>
            <a:srgbClr val="3C42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30098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86E1-0317-DB4B-7439-011A5963B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EVOLUTION OF THE PORTFOLIO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D00D4-6AA0-AD1B-96B6-F2E5A687D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7</a:t>
            </a:fld>
            <a:endParaRPr lang="fr-BE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149EC66-764E-9C2F-DC87-54C912479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240627"/>
            <a:ext cx="741229" cy="1482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9D77E8-8CD5-9DA9-1CC0-0CD2A7D61224}"/>
              </a:ext>
            </a:extLst>
          </p:cNvPr>
          <p:cNvSpPr/>
          <p:nvPr/>
        </p:nvSpPr>
        <p:spPr>
          <a:xfrm>
            <a:off x="9138910" y="2186609"/>
            <a:ext cx="3334071" cy="269437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54F6601-F8E6-89FB-4F24-C766F9CC8FC5}"/>
              </a:ext>
            </a:extLst>
          </p:cNvPr>
          <p:cNvSpPr txBox="1">
            <a:spLocks/>
          </p:cNvSpPr>
          <p:nvPr/>
        </p:nvSpPr>
        <p:spPr>
          <a:xfrm>
            <a:off x="9581092" y="2617931"/>
            <a:ext cx="1904911" cy="77098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fr-BE" sz="2000" dirty="0">
                <a:solidFill>
                  <a:schemeClr val="bg1"/>
                </a:solidFill>
              </a:rPr>
              <a:t>Retail properties</a:t>
            </a:r>
          </a:p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fr-BE" sz="3000" b="1" dirty="0">
                <a:solidFill>
                  <a:schemeClr val="bg1"/>
                </a:solidFill>
              </a:rPr>
              <a:t>104</a:t>
            </a:r>
            <a:endParaRPr lang="en-BE" sz="3000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19C613F-054D-766C-B1E5-D0B95897510B}"/>
              </a:ext>
            </a:extLst>
          </p:cNvPr>
          <p:cNvSpPr txBox="1">
            <a:spLocks/>
          </p:cNvSpPr>
          <p:nvPr/>
        </p:nvSpPr>
        <p:spPr>
          <a:xfrm>
            <a:off x="9581091" y="3584985"/>
            <a:ext cx="2053041" cy="84151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fr-BE" sz="2000" dirty="0">
                <a:solidFill>
                  <a:schemeClr val="bg1"/>
                </a:solidFill>
              </a:rPr>
              <a:t>Size of portfolio</a:t>
            </a:r>
          </a:p>
          <a:p>
            <a:pPr marL="0" indent="0">
              <a:lnSpc>
                <a:spcPts val="3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fr-BE" sz="3000" b="1" dirty="0">
                <a:solidFill>
                  <a:schemeClr val="bg1"/>
                </a:solidFill>
              </a:rPr>
              <a:t>450.000 m</a:t>
            </a:r>
            <a:r>
              <a:rPr lang="fr-BE" sz="3000" b="1" baseline="30000" dirty="0">
                <a:solidFill>
                  <a:schemeClr val="bg1"/>
                </a:solidFill>
              </a:rPr>
              <a:t>2</a:t>
            </a:r>
            <a:endParaRPr lang="en-BE" sz="3000" b="1" baseline="30000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8EFEDD0-5BFB-5292-135D-C1A4E690F8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7843" r="23654"/>
          <a:stretch/>
        </p:blipFill>
        <p:spPr>
          <a:xfrm>
            <a:off x="9553699" y="-247650"/>
            <a:ext cx="4973126" cy="12212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7A6948-E10F-EDA5-4953-E7E775155188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WHO WE ARE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96C36E-BB04-5804-62BA-8A2088567997}"/>
              </a:ext>
            </a:extLst>
          </p:cNvPr>
          <p:cNvSpPr/>
          <p:nvPr/>
        </p:nvSpPr>
        <p:spPr>
          <a:xfrm>
            <a:off x="2149035" y="6132129"/>
            <a:ext cx="144000" cy="14400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11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EC0D2D0-2E7E-85CE-9015-C95B1AD20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035" y="6091118"/>
            <a:ext cx="741229" cy="230832"/>
          </a:xfrm>
        </p:spPr>
        <p:txBody>
          <a:bodyPr anchor="ctr" anchorCtr="0"/>
          <a:lstStyle/>
          <a:p>
            <a:pPr marL="0" indent="0">
              <a:lnSpc>
                <a:spcPct val="90000"/>
              </a:lnSpc>
              <a:buNone/>
            </a:pPr>
            <a:r>
              <a:rPr lang="fr-FR" sz="1000" dirty="0"/>
              <a:t>Belgium</a:t>
            </a:r>
            <a:endParaRPr lang="en-BE" sz="10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230794B-1AC8-1EE2-4DFE-32E12C03C7B7}"/>
              </a:ext>
            </a:extLst>
          </p:cNvPr>
          <p:cNvSpPr/>
          <p:nvPr/>
        </p:nvSpPr>
        <p:spPr>
          <a:xfrm>
            <a:off x="3158538" y="6132129"/>
            <a:ext cx="144000" cy="144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0E7D883-2F16-553E-0B02-217954C99934}"/>
              </a:ext>
            </a:extLst>
          </p:cNvPr>
          <p:cNvSpPr txBox="1">
            <a:spLocks/>
          </p:cNvSpPr>
          <p:nvPr/>
        </p:nvSpPr>
        <p:spPr>
          <a:xfrm>
            <a:off x="3338538" y="6091118"/>
            <a:ext cx="741229" cy="2308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000" dirty="0"/>
              <a:t>France</a:t>
            </a:r>
            <a:endParaRPr lang="en-BE" sz="10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05A39D9-9976-22AA-8E34-AC5A346FB4A1}"/>
              </a:ext>
            </a:extLst>
          </p:cNvPr>
          <p:cNvSpPr/>
          <p:nvPr/>
        </p:nvSpPr>
        <p:spPr>
          <a:xfrm>
            <a:off x="4050540" y="6145189"/>
            <a:ext cx="144000" cy="14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0E59F9A-DD0C-0017-7BA7-E170ABF24194}"/>
              </a:ext>
            </a:extLst>
          </p:cNvPr>
          <p:cNvSpPr txBox="1">
            <a:spLocks/>
          </p:cNvSpPr>
          <p:nvPr/>
        </p:nvSpPr>
        <p:spPr>
          <a:xfrm>
            <a:off x="4230540" y="6104178"/>
            <a:ext cx="741229" cy="2308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000" dirty="0"/>
              <a:t>Spain</a:t>
            </a:r>
            <a:endParaRPr lang="en-BE" sz="10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509088-2A32-9A81-856E-74DFD14629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33119" y="1733177"/>
            <a:ext cx="6596045" cy="39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25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B1D03-BDC7-4271-7775-ECD0D4751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923330"/>
          </a:xfrm>
        </p:spPr>
        <p:txBody>
          <a:bodyPr/>
          <a:lstStyle/>
          <a:p>
            <a:r>
              <a:rPr lang="fr-BE" dirty="0"/>
              <a:t>DIVERSIFICATION OF TENANTS </a:t>
            </a:r>
            <a:br>
              <a:rPr lang="fr-BE" dirty="0"/>
            </a:br>
            <a:r>
              <a:rPr lang="fr-BE" dirty="0"/>
              <a:t>&amp; RETAIL SECTORS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622F7-E3EE-A8C1-0424-21A50F27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8</a:t>
            </a:fld>
            <a:endParaRPr lang="fr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B26C6-90E9-6E71-553B-A1CD33506B90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WHO WE ARE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01A5896-B89B-E391-C4DC-D998D3543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656126"/>
            <a:ext cx="741229" cy="14824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0DE34AB-D2CD-132B-8435-35498959A3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7843" r="23654"/>
          <a:stretch/>
        </p:blipFill>
        <p:spPr>
          <a:xfrm>
            <a:off x="7866575" y="-247650"/>
            <a:ext cx="4973126" cy="122123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A3A1172-BB7F-0355-9367-E0C97B318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0584" y="911001"/>
            <a:ext cx="5866785" cy="583549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89D88AD-1EC5-7AAB-CE24-3556B8C8F4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43462" y="973580"/>
            <a:ext cx="5710338" cy="57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8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8BE4-180B-A982-3EA0-530544A43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EVOLUTION OF THE OCCUPANCY RATE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F7208-8EEF-F7CE-9845-DC3BEAFCC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1DBFF-AF23-4420-8FAC-53647771A029}" type="slidenum">
              <a:rPr lang="fr-BE" smtClean="0"/>
              <a:pPr/>
              <a:t>9</a:t>
            </a:fld>
            <a:endParaRPr lang="fr-B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9BA0BAD-6A8B-D401-E3FC-355F03B5B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240627"/>
            <a:ext cx="741229" cy="14824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C142399-55C2-5178-17F0-D2A80B8F1C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7843" r="49917"/>
          <a:stretch/>
        </p:blipFill>
        <p:spPr>
          <a:xfrm>
            <a:off x="9483502" y="284019"/>
            <a:ext cx="3262342" cy="12212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15841E-713F-34C1-F1F9-B865188221FE}"/>
              </a:ext>
            </a:extLst>
          </p:cNvPr>
          <p:cNvSpPr/>
          <p:nvPr/>
        </p:nvSpPr>
        <p:spPr>
          <a:xfrm>
            <a:off x="9138910" y="2186608"/>
            <a:ext cx="3334071" cy="14212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7AFBB3-CEF9-A7FD-FD02-A7139105FC8F}"/>
              </a:ext>
            </a:extLst>
          </p:cNvPr>
          <p:cNvSpPr txBox="1">
            <a:spLocks/>
          </p:cNvSpPr>
          <p:nvPr/>
        </p:nvSpPr>
        <p:spPr>
          <a:xfrm>
            <a:off x="9581092" y="2617931"/>
            <a:ext cx="1904911" cy="6088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fr-BE" sz="3000" b="1" dirty="0">
                <a:solidFill>
                  <a:schemeClr val="bg1"/>
                </a:solidFill>
              </a:rPr>
              <a:t>97.9%</a:t>
            </a:r>
            <a:br>
              <a:rPr lang="fr-BE" sz="3000" b="1" dirty="0">
                <a:solidFill>
                  <a:schemeClr val="bg1"/>
                </a:solidFill>
              </a:rPr>
            </a:br>
            <a:r>
              <a:rPr lang="fr-BE" sz="2000" dirty="0">
                <a:solidFill>
                  <a:schemeClr val="bg1"/>
                </a:solidFill>
              </a:rPr>
              <a:t>at 30/09/2023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7B0410-8339-C68B-E363-CEE1376FB566}"/>
              </a:ext>
            </a:extLst>
          </p:cNvPr>
          <p:cNvSpPr txBox="1"/>
          <p:nvPr/>
        </p:nvSpPr>
        <p:spPr>
          <a:xfrm>
            <a:off x="9180000" y="6301330"/>
            <a:ext cx="20009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200" baseline="0" dirty="0">
                <a:solidFill>
                  <a:schemeClr val="accent1"/>
                </a:solidFill>
                <a:latin typeface="+mn-lt"/>
              </a:rPr>
              <a:t>WHO WE ARE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9BA879D-5575-CC84-D11E-9485BA952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2378" y="1863277"/>
            <a:ext cx="7091002" cy="422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695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Ascenc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A2549"/>
      </a:accent1>
      <a:accent2>
        <a:srgbClr val="47536C"/>
      </a:accent2>
      <a:accent3>
        <a:srgbClr val="A5A5A5"/>
      </a:accent3>
      <a:accent4>
        <a:srgbClr val="F4F0EA"/>
      </a:accent4>
      <a:accent5>
        <a:srgbClr val="E8DEC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1807</Words>
  <Application>Microsoft Office PowerPoint</Application>
  <PresentationFormat>Grand écran</PresentationFormat>
  <Paragraphs>593</Paragraphs>
  <Slides>37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Trebuchet MS</vt:lpstr>
      <vt:lpstr>Wingdings</vt:lpstr>
      <vt:lpstr>Thème Office</vt:lpstr>
      <vt:lpstr>Présentation PowerPoint</vt:lpstr>
      <vt:lpstr>Présentation PowerPoint</vt:lpstr>
      <vt:lpstr>Présentation PowerPoint</vt:lpstr>
      <vt:lpstr>SUPERMARKETS</vt:lpstr>
      <vt:lpstr>RETAIL PARKS</vt:lpstr>
      <vt:lpstr>ACTIVE IN BELGIUM,  FRANCE &amp; SPAIN</vt:lpstr>
      <vt:lpstr>EVOLUTION OF THE PORTFOLIO</vt:lpstr>
      <vt:lpstr>DIVERSIFICATION OF TENANTS  &amp; RETAIL SECTORS</vt:lpstr>
      <vt:lpstr>EVOLUTION OF THE OCCUPANCY RATE</vt:lpstr>
      <vt:lpstr>CUSTOMER-CENTRIC APPROACH</vt:lpstr>
      <vt:lpstr>Présentation PowerPoint</vt:lpstr>
      <vt:lpstr>FINANCIAL MARKET</vt:lpstr>
      <vt:lpstr>REAL  ESTATE  MARKET</vt:lpstr>
      <vt:lpstr>Présentation PowerPoint</vt:lpstr>
      <vt:lpstr>LETTING ACTIVITY SUMMARY</vt:lpstr>
      <vt:lpstr>OPERATIONAL ACTIVITY</vt:lpstr>
      <vt:lpstr>VALUATIONS</vt:lpstr>
      <vt:lpstr>ESG ACHIEVEMENTS</vt:lpstr>
      <vt:lpstr>FINANCIAL ACTIVITY</vt:lpstr>
      <vt:lpstr>FINANCIAL ACTIVITY</vt:lpstr>
      <vt:lpstr>Présentation PowerPoint</vt:lpstr>
      <vt:lpstr>ANNUAL CONSOLIDATED RESULTS</vt:lpstr>
      <vt:lpstr>YEAR-END BALANCE SHEET</vt:lpstr>
      <vt:lpstr>SHARE PRICE  &amp; DIVIDEND POLICY</vt:lpstr>
      <vt:lpstr>Présentation PowerPoint</vt:lpstr>
      <vt:lpstr>Stick to its  strategic vision</vt:lpstr>
      <vt:lpstr>Présentation PowerPoint</vt:lpstr>
      <vt:lpstr>Présentation PowerPoint</vt:lpstr>
      <vt:lpstr>HISTORY</vt:lpstr>
      <vt:lpstr>SHAREHOLDING STRUCTURE</vt:lpstr>
      <vt:lpstr>STATUS</vt:lpstr>
      <vt:lpstr>Consolidated balance sheet</vt:lpstr>
      <vt:lpstr>ESG STRATEGY</vt:lpstr>
      <vt:lpstr>ASCENCIO TEAM</vt:lpstr>
      <vt:lpstr>COMPANY VALUES</vt:lpstr>
      <vt:lpstr>CONTACTS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Aurore Anbergen</dc:creator>
  <cp:lastModifiedBy>Samantha Wiard</cp:lastModifiedBy>
  <cp:revision>214</cp:revision>
  <cp:lastPrinted>2022-05-30T11:42:59Z</cp:lastPrinted>
  <dcterms:created xsi:type="dcterms:W3CDTF">2022-05-20T14:45:36Z</dcterms:created>
  <dcterms:modified xsi:type="dcterms:W3CDTF">2023-11-29T09:42:24Z</dcterms:modified>
</cp:coreProperties>
</file>